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777" r:id="rId4"/>
  </p:sldMasterIdLst>
  <p:notesMasterIdLst>
    <p:notesMasterId r:id="rId33"/>
  </p:notesMasterIdLst>
  <p:sldIdLst>
    <p:sldId id="348" r:id="rId5"/>
    <p:sldId id="368" r:id="rId6"/>
    <p:sldId id="266" r:id="rId7"/>
    <p:sldId id="369" r:id="rId8"/>
    <p:sldId id="364" r:id="rId9"/>
    <p:sldId id="301" r:id="rId10"/>
    <p:sldId id="355" r:id="rId11"/>
    <p:sldId id="537" r:id="rId12"/>
    <p:sldId id="525" r:id="rId13"/>
    <p:sldId id="538" r:id="rId14"/>
    <p:sldId id="509" r:id="rId15"/>
    <p:sldId id="522" r:id="rId16"/>
    <p:sldId id="527" r:id="rId17"/>
    <p:sldId id="539" r:id="rId18"/>
    <p:sldId id="381" r:id="rId19"/>
    <p:sldId id="382" r:id="rId20"/>
    <p:sldId id="540" r:id="rId21"/>
    <p:sldId id="541" r:id="rId22"/>
    <p:sldId id="542" r:id="rId23"/>
    <p:sldId id="503" r:id="rId24"/>
    <p:sldId id="278" r:id="rId25"/>
    <p:sldId id="543" r:id="rId26"/>
    <p:sldId id="544" r:id="rId27"/>
    <p:sldId id="545" r:id="rId28"/>
    <p:sldId id="546" r:id="rId29"/>
    <p:sldId id="547" r:id="rId30"/>
    <p:sldId id="386" r:id="rId31"/>
    <p:sldId id="4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37"/>
            <p14:sldId id="525"/>
            <p14:sldId id="538"/>
          </p14:sldIdLst>
        </p14:section>
        <p14:section name="Talk Tasks and CfUs" id="{4C9413DB-D0EA-4B28-BCAD-DF427EF851DC}">
          <p14:sldIdLst>
            <p14:sldId id="509"/>
            <p14:sldId id="522"/>
            <p14:sldId id="527"/>
            <p14:sldId id="539"/>
            <p14:sldId id="381"/>
            <p14:sldId id="382"/>
          </p14:sldIdLst>
        </p14:section>
        <p14:section name="IP/Activity section" id="{7BE6C088-FF53-8841-BAB4-205CA899FCE1}">
          <p14:sldIdLst>
            <p14:sldId id="540"/>
            <p14:sldId id="541"/>
            <p14:sldId id="542"/>
            <p14:sldId id="503"/>
            <p14:sldId id="278"/>
            <p14:sldId id="543"/>
            <p14:sldId id="544"/>
            <p14:sldId id="545"/>
            <p14:sldId id="546"/>
            <p14:sldId id="547"/>
            <p14:sldId id="386"/>
            <p14:sldId id="49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A1A535-BBC0-A149-8633-CD2601000994}" v="1" dt="2023-11-15T15:51:20.723"/>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07"/>
    <p:restoredTop sz="72713" autoAdjust="0"/>
  </p:normalViewPr>
  <p:slideViewPr>
    <p:cSldViewPr snapToGrid="0">
      <p:cViewPr varScale="1">
        <p:scale>
          <a:sx n="73" d="100"/>
          <a:sy n="73" d="100"/>
        </p:scale>
        <p:origin x="92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78"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6/11/relationships/changesInfo" Target="changesInfos/changesInfo1.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7DA1A535-BBC0-A149-8633-CD2601000994}"/>
    <pc:docChg chg="addSld delSld modSld modSection">
      <pc:chgData name="Joanna Scouler" userId="da2978bb-3a89-42a2-b6f4-686f2140a0cc" providerId="ADAL" clId="{7DA1A535-BBC0-A149-8633-CD2601000994}" dt="2023-11-15T15:51:23.140" v="39" actId="2696"/>
      <pc:docMkLst>
        <pc:docMk/>
      </pc:docMkLst>
      <pc:sldChg chg="del">
        <pc:chgData name="Joanna Scouler" userId="da2978bb-3a89-42a2-b6f4-686f2140a0cc" providerId="ADAL" clId="{7DA1A535-BBC0-A149-8633-CD2601000994}" dt="2023-11-15T15:51:23.140" v="39" actId="2696"/>
        <pc:sldMkLst>
          <pc:docMk/>
          <pc:sldMk cId="3612247813" sldId="300"/>
        </pc:sldMkLst>
      </pc:sldChg>
      <pc:sldChg chg="modNotesTx">
        <pc:chgData name="Joanna Scouler" userId="da2978bb-3a89-42a2-b6f4-686f2140a0cc" providerId="ADAL" clId="{7DA1A535-BBC0-A149-8633-CD2601000994}" dt="2023-11-15T15:51:12.280" v="35" actId="20577"/>
        <pc:sldMkLst>
          <pc:docMk/>
          <pc:sldMk cId="2552635373" sldId="301"/>
        </pc:sldMkLst>
      </pc:sldChg>
      <pc:sldChg chg="modSp add mod">
        <pc:chgData name="Joanna Scouler" userId="da2978bb-3a89-42a2-b6f4-686f2140a0cc" providerId="ADAL" clId="{7DA1A535-BBC0-A149-8633-CD2601000994}" dt="2023-11-15T15:51:22.115" v="38" actId="20577"/>
        <pc:sldMkLst>
          <pc:docMk/>
          <pc:sldMk cId="2456035950" sldId="491"/>
        </pc:sldMkLst>
        <pc:graphicFrameChg chg="modGraphic">
          <ac:chgData name="Joanna Scouler" userId="da2978bb-3a89-42a2-b6f4-686f2140a0cc" providerId="ADAL" clId="{7DA1A535-BBC0-A149-8633-CD2601000994}" dt="2023-11-15T15:51:22.115" v="38" actId="20577"/>
          <ac:graphicFrameMkLst>
            <pc:docMk/>
            <pc:sldMk cId="2456035950" sldId="491"/>
            <ac:graphicFrameMk id="3" creationId="{2D1EACB4-F44A-B74F-9ED5-BE0F8D4E6DF6}"/>
          </ac:graphicFrameMkLst>
        </pc:graphicFrameChg>
      </pc:sldChg>
    </pc:docChg>
  </pc:docChgLst>
  <pc:docChgLst>
    <pc:chgData name="Joanna Scouler" userId="da2978bb-3a89-42a2-b6f4-686f2140a0cc" providerId="ADAL" clId="{AE9AA2AF-0D85-C84E-894F-B28EEA20C7D6}"/>
    <pc:docChg chg="modSld">
      <pc:chgData name="Joanna Scouler" userId="da2978bb-3a89-42a2-b6f4-686f2140a0cc" providerId="ADAL" clId="{AE9AA2AF-0D85-C84E-894F-B28EEA20C7D6}" dt="2022-12-12T16:18:36.247" v="7" actId="13926"/>
      <pc:docMkLst>
        <pc:docMk/>
      </pc:docMkLst>
      <pc:sldChg chg="addSp modSp mod modNotesTx">
        <pc:chgData name="Joanna Scouler" userId="da2978bb-3a89-42a2-b6f4-686f2140a0cc" providerId="ADAL" clId="{AE9AA2AF-0D85-C84E-894F-B28EEA20C7D6}" dt="2022-12-12T16:18:36.247" v="7" actId="13926"/>
        <pc:sldMkLst>
          <pc:docMk/>
          <pc:sldMk cId="810804710" sldId="355"/>
        </pc:sldMkLst>
        <pc:spChg chg="mod">
          <ac:chgData name="Joanna Scouler" userId="da2978bb-3a89-42a2-b6f4-686f2140a0cc" providerId="ADAL" clId="{AE9AA2AF-0D85-C84E-894F-B28EEA20C7D6}" dt="2022-12-12T16:18:36.247" v="7" actId="13926"/>
          <ac:spMkLst>
            <pc:docMk/>
            <pc:sldMk cId="810804710" sldId="355"/>
            <ac:spMk id="106" creationId="{00000000-0000-0000-0000-000000000000}"/>
          </ac:spMkLst>
        </pc:spChg>
        <pc:picChg chg="add mod">
          <ac:chgData name="Joanna Scouler" userId="da2978bb-3a89-42a2-b6f4-686f2140a0cc" providerId="ADAL" clId="{AE9AA2AF-0D85-C84E-894F-B28EEA20C7D6}" dt="2022-12-12T16:18:26.617" v="5" actId="14100"/>
          <ac:picMkLst>
            <pc:docMk/>
            <pc:sldMk cId="810804710" sldId="355"/>
            <ac:picMk id="4" creationId="{FE1F18DC-6ED3-17D8-B50E-9975879A294F}"/>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b="0" i="0" dirty="0"/>
              <a:t>Once we have identified the limiting reactant, then we can use the same method as last lesson to calculate the mass of product that could be formed. </a:t>
            </a:r>
          </a:p>
          <a:p>
            <a:r>
              <a:rPr lang="en-GB" b="0" i="0" dirty="0"/>
              <a:t>We know that 2 moles of potassium is limiting the reaction, so using our mole ratio of 4:2 this time, we know that 1 mole of potassium oxide will be formed. </a:t>
            </a:r>
            <a:br>
              <a:rPr lang="en-GB" b="0" i="0" dirty="0"/>
            </a:br>
            <a:r>
              <a:rPr lang="en-GB" b="0" i="0" dirty="0"/>
              <a:t>We can use the equation then to calculate the mass of potassium oxide that would be formed using its Mr, giving us a mass of 94 g.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2087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not correct, but is a common misconception that the species with the lowest/no coefficient is automatically the limiting reactant. You may wish to show this with a calculation.</a:t>
            </a:r>
          </a:p>
          <a:p>
            <a:endParaRPr lang="en-GB" b="1" dirty="0"/>
          </a:p>
          <a:p>
            <a:r>
              <a:rPr lang="en-GB" b="0" dirty="0"/>
              <a:t>Number of moles K = 39/39 = 1 mol</a:t>
            </a:r>
          </a:p>
          <a:p>
            <a:r>
              <a:rPr lang="en-GB" b="0" dirty="0"/>
              <a:t>Number of moles O2 = 32/32 = 1 mol</a:t>
            </a:r>
          </a:p>
          <a:p>
            <a:r>
              <a:rPr lang="en-GB" b="0" dirty="0"/>
              <a:t>How many moles of O2 would be needed to react with 1 mol of K? 0.25 mol - this is possible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How many moles of K would be needed to react with 1 mol of O2? 4 mol - this is not possible, so potassium is the limiting reactant. </a:t>
            </a:r>
          </a:p>
          <a:p>
            <a:endParaRPr lang="en-GB" b="0" dirty="0"/>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962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can be used to get students to try and describe the steps involved in the calculation. More worked example practice is given in the I/We/You cycle.</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426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 common mistake, where students have forgotten to use the mole ratio. They have identified the correct limiting reactant but the working is incorrect.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61249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692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The examples chosen for the I/We/You section provide practice working with different numbers in the mole ratios.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i="0"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1816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i="0"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9057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i="0"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0080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Explain the difference between Ar and Mr.</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some elements do not have a whole number for their relative atomic mass.</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Relative atomic mass is the average mass of the atoms of an element compared to carbon 12 whereas relative formula mass is the sum of all the relative atomic masses in a compound or formula.</a:t>
            </a:r>
            <a:endParaRPr lang="en-GB" baseline="30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They have isotopes, so their relative atomic mass is the average of the masses of the isotopes, taking into account their relative abundance. </a:t>
            </a:r>
            <a:endParaRPr lang="en-GB" baseline="30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aseline="30000" dirty="0">
              <a:latin typeface="PT Sans" panose="020B0503020203020204" pitchFamily="34" charset="77"/>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9325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251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0808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3898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For this exit ticket, it is worth showing going through the answer to each question before starting the next question to reduce errors carried forward. </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have divided Mr by mass. If students answer B, they have used the coefficient to calculate the Mr. </a:t>
            </a:r>
            <a:r>
              <a:rPr lang="en-GB" i="1" dirty="0"/>
              <a:t>To fix it, review the equation that links number of moles, mass and Mr and give students lots of practice calculations.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have used the Ar not the Mr. If students answer C, they have divided Mr by mass. </a:t>
            </a:r>
            <a:r>
              <a:rPr lang="en-GB" i="1" dirty="0"/>
              <a:t>To fix it, review number of moles, mass and Mr calculations.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not used the mole ratio to determine the limiting reactant. If students answer C, they have not recognised that the limiting reactant needs to be a reactant. </a:t>
            </a:r>
            <a:r>
              <a:rPr lang="en-GB" i="1" dirty="0"/>
              <a:t>To fix it, review the meaning of a limiting reactant and model another example question for students, followed by lots of practice.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69</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123.5</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310</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use their knowledge of reacting masses to calculate number of moles and identify limiting reactants. They will practice using these to calculate the mass of products that could be formed. They will revisit this content in C4.4 where they cover percentage yield.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If a car factory makes 10 car frames and 100 wheels, what is the maximum number of complete cars they can make?</a:t>
            </a:r>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C4.3.8 Lesson Objectives:</a:t>
            </a:r>
          </a:p>
          <a:p>
            <a:r>
              <a:rPr lang="en-US" sz="1800" dirty="0">
                <a:latin typeface="Century Gothic" panose="020B0502020202020204" pitchFamily="34" charset="0"/>
              </a:rPr>
              <a:t>Critical: Calculate number of moles in reactions</a:t>
            </a:r>
          </a:p>
          <a:p>
            <a:r>
              <a:rPr lang="en-US" sz="1800" dirty="0">
                <a:latin typeface="Century Gothic" panose="020B0502020202020204" pitchFamily="34" charset="0"/>
              </a:rPr>
              <a:t>Core: Use calculations to identify limiting reactants</a:t>
            </a:r>
          </a:p>
          <a:p>
            <a:r>
              <a:rPr lang="en-US" sz="1800" dirty="0">
                <a:latin typeface="Century Gothic" panose="020B0502020202020204" pitchFamily="34" charset="0"/>
              </a:rPr>
              <a:t>Core: Calculate masses of products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are not clear on the different between mass and number of moles. If students answer B, they have divided Mr by mass, which is a common error when students assume it is ‘big number over small number’. </a:t>
            </a:r>
            <a:r>
              <a:rPr lang="en-GB" i="1" dirty="0"/>
              <a:t>To fix it, review the equation that links number of moles, mass and Mr and give students lots of practice calculations.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have recognised there is a 2:1 mole ratio but have got this the wrong way round. If students answer B, they have not recognised there is a 2:1 mole ratio and have assumed there is the same number of moles of each. </a:t>
            </a:r>
            <a:r>
              <a:rPr lang="en-GB" i="1" dirty="0"/>
              <a:t>To fix it, review mole ratios from balanced chemical equations.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used the Ar of oxygen not the Mr. </a:t>
            </a:r>
            <a:r>
              <a:rPr lang="en-GB" b="0" i="1" dirty="0"/>
              <a:t>To fix it, review the meaning of Mr and Ar and get students to practice calculating the Mr of some diatomic elements.</a:t>
            </a:r>
            <a:r>
              <a:rPr lang="en-GB" b="0" dirty="0"/>
              <a:t> If students answer C, they have used the correct Mr of oxygen but have divided Mr by number of moles rather than multiplying. </a:t>
            </a:r>
            <a:r>
              <a:rPr lang="en-GB" i="1" dirty="0"/>
              <a:t>To fix it, review the equation that links number of moles, mass and Mr.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b="0" dirty="0"/>
              <a:t>When we have a chemical reaction, the maximum amount of product that can be made depends on how much of each reactant is present. We can think about this with an analogy of a car factory. </a:t>
            </a:r>
          </a:p>
          <a:p>
            <a:r>
              <a:rPr lang="en-GB" b="0" dirty="0"/>
              <a:t>Imagine a car factory has made two car bodies/frames. The factory has also made 12 wheels. A complete car can be made from one body and 4 wheels. </a:t>
            </a:r>
          </a:p>
          <a:p>
            <a:r>
              <a:rPr lang="en-GB" b="0" i="1" dirty="0"/>
              <a:t>How many complete cars could be made from two frames and 12 wheels?</a:t>
            </a:r>
          </a:p>
          <a:p>
            <a:r>
              <a:rPr lang="en-GB" b="1" i="1" dirty="0"/>
              <a:t>Two. </a:t>
            </a:r>
          </a:p>
          <a:p>
            <a:r>
              <a:rPr lang="en-GB" b="0" dirty="0"/>
              <a:t>There are only enough bodies to make two whole cars. </a:t>
            </a:r>
          </a:p>
          <a:p>
            <a:r>
              <a:rPr lang="en-GB" b="0" dirty="0"/>
              <a:t>We can say that the car bodies are the limiting reactant as they limit how much product (complete cars) that can be made. We can say that the other reactant, in this case the wheels, is in excess. It is not the limiting reactant. </a:t>
            </a:r>
          </a:p>
          <a:p>
            <a:r>
              <a:rPr lang="en-GB" b="0" dirty="0"/>
              <a:t>We can use this same idea to identify the limiting reactant in chemical equations and therefore calculate the maximum mass of product that can be made.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32526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We know from the last lesson that we can calculate the mass of a product from the mass of a given reactant using the mole ratios. But if we are given the mass of two reactants, we first have to work out which one is the limiting reactant and therefore will limit the mass of product that can be made. The limiting reactant is the reactant that will run out first, so will be all used up. We can say the other reactant is in excess because it has not run out. </a:t>
            </a:r>
          </a:p>
          <a:p>
            <a:r>
              <a:rPr lang="en-GB" dirty="0"/>
              <a:t>Let’s do an example. </a:t>
            </a:r>
          </a:p>
          <a:p>
            <a:r>
              <a:rPr lang="en-GB" dirty="0"/>
              <a:t>Calculate the mass of potassium oxide that can be made from 78 g of potassium and 32 g of oxygen. This means we have two masses given, so we can calculate the number of moles of each reactant that is present.  </a:t>
            </a:r>
          </a:p>
          <a:p>
            <a:r>
              <a:rPr lang="en-GB" b="0" i="0" dirty="0"/>
              <a:t>We can use the mass in grams and the Mr to calculate the number of moles of potassium that would be present.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This gives us 2 mol of potassium. </a:t>
            </a:r>
          </a:p>
          <a:p>
            <a:r>
              <a:rPr lang="en-GB" b="0" i="0" dirty="0"/>
              <a:t>We can use the mass in grams and the Mr to calculate the number of moles of oxygen that would be present.</a:t>
            </a:r>
          </a:p>
          <a:p>
            <a:r>
              <a:rPr lang="en-GB" b="0" i="0" dirty="0"/>
              <a:t>This gives us 1 mol of oxygen. </a:t>
            </a:r>
          </a:p>
          <a:p>
            <a:r>
              <a:rPr lang="en-GB" b="0" i="0" dirty="0"/>
              <a:t>So which is the limiting reactant?</a:t>
            </a:r>
          </a:p>
          <a:p>
            <a:r>
              <a:rPr lang="en-GB" b="0" i="0" dirty="0"/>
              <a:t>The easiest way to determine this is to work it out is to see if the reaction is possible or not possible.</a:t>
            </a:r>
          </a:p>
          <a:p>
            <a:r>
              <a:rPr lang="en-GB" b="0" i="0" dirty="0"/>
              <a:t>Let’s look at potassium first. We have two moles of potassium. </a:t>
            </a:r>
          </a:p>
          <a:p>
            <a:r>
              <a:rPr lang="en-GB" b="0" i="1" dirty="0"/>
              <a:t>Using the mole ratio, how many moles of oxygen would react with two moles of potassium?</a:t>
            </a:r>
          </a:p>
          <a:p>
            <a:r>
              <a:rPr lang="en-GB" b="1" i="1" dirty="0"/>
              <a:t>4: 1 ratio, so 0.5 moles of oxygen would react. </a:t>
            </a:r>
          </a:p>
          <a:p>
            <a:r>
              <a:rPr lang="en-GB" b="0" i="1" dirty="0"/>
              <a:t>Do we have enough oxygen present for this?</a:t>
            </a:r>
          </a:p>
          <a:p>
            <a:r>
              <a:rPr lang="en-GB" b="1" i="1" dirty="0"/>
              <a:t>Yes. This is possible. </a:t>
            </a:r>
          </a:p>
          <a:p>
            <a:r>
              <a:rPr lang="en-GB" b="0" i="1" dirty="0"/>
              <a:t>If were to use all the moles of oxygen, how many moles of potassium would we need?</a:t>
            </a:r>
          </a:p>
          <a:p>
            <a:r>
              <a:rPr lang="en-GB" b="1" i="1" dirty="0"/>
              <a:t>4:1 ratio, so 4 moles of potassium would be needed.</a:t>
            </a:r>
          </a:p>
          <a:p>
            <a:r>
              <a:rPr lang="en-GB" b="0" i="1" dirty="0"/>
              <a:t>Do we have enough potassium present for this?</a:t>
            </a:r>
          </a:p>
          <a:p>
            <a:r>
              <a:rPr lang="en-GB" b="1" i="1" dirty="0"/>
              <a:t>No. This is not possible. There is not enough potassium present to react with all the oxygen, so potassium is our limiting reactant. </a:t>
            </a:r>
          </a:p>
          <a:p>
            <a:r>
              <a:rPr lang="en-GB" b="0" i="0" dirty="0"/>
              <a:t>We can then use the same method as last lesson to calculate the mass of potassium oxide that could be formed from this limiting reactant. </a:t>
            </a:r>
          </a:p>
          <a:p>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82882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19121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974841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474949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7015973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6914664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45396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04162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657666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1374283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5472502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96950802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610300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906075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221775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63378617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5360658"/>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20.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0.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 Id="rId14" Type="http://schemas.openxmlformats.org/officeDocument/2006/relationships/image" Target="../media/image76.png"/></Relationships>
</file>

<file path=ppt/slides/_rels/slide1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png"/></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openxmlformats.org/officeDocument/2006/relationships/image" Target="../media/image91.png"/><Relationship Id="rId4" Type="http://schemas.openxmlformats.org/officeDocument/2006/relationships/image" Target="../media/image9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93.png"/></Relationships>
</file>

<file path=ppt/slides/_rels/slide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99.png"/><Relationship Id="rId4" Type="http://schemas.openxmlformats.org/officeDocument/2006/relationships/image" Target="../media/image9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0.png"/><Relationship Id="rId7"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117C-C60C-ACA1-93AE-CFB4951156F7}"/>
              </a:ext>
            </a:extLst>
          </p:cNvPr>
          <p:cNvSpPr>
            <a:spLocks noGrp="1"/>
          </p:cNvSpPr>
          <p:nvPr>
            <p:ph type="title"/>
          </p:nvPr>
        </p:nvSpPr>
        <p:spPr/>
        <p:txBody>
          <a:bodyPr/>
          <a:lstStyle/>
          <a:p>
            <a:r>
              <a:rPr lang="en-GB" dirty="0">
                <a:latin typeface="Century Gothic" panose="020B0502020202020204" pitchFamily="34" charset="0"/>
              </a:rPr>
              <a:t>Limiting Reactants</a:t>
            </a:r>
            <a:endParaRPr lang="en-GB" baseline="-250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0EA903-0FF3-CB97-8A99-E8E01D0EEA21}"/>
                  </a:ext>
                </a:extLst>
              </p:cNvPr>
              <p:cNvSpPr txBox="1"/>
              <p:nvPr/>
            </p:nvSpPr>
            <p:spPr>
              <a:xfrm>
                <a:off x="327911" y="282474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3F0EA903-0FF3-CB97-8A99-E8E01D0EEA21}"/>
                  </a:ext>
                </a:extLst>
              </p:cNvPr>
              <p:cNvSpPr txBox="1">
                <a:spLocks noRot="1" noChangeAspect="1" noMove="1" noResize="1" noEditPoints="1" noAdjustHandles="1" noChangeArrowheads="1" noChangeShapeType="1" noTextEdit="1"/>
              </p:cNvSpPr>
              <p:nvPr/>
            </p:nvSpPr>
            <p:spPr>
              <a:xfrm>
                <a:off x="327911" y="2824741"/>
                <a:ext cx="6036551" cy="727763"/>
              </a:xfrm>
              <a:prstGeom prst="rect">
                <a:avLst/>
              </a:prstGeom>
              <a:blipFill>
                <a:blip r:embed="rId3"/>
                <a:stretch>
                  <a:fillRect l="-210" b="-8621"/>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1E7383F-A0E2-248A-FFF5-5BEC1D8A88A8}"/>
              </a:ext>
            </a:extLst>
          </p:cNvPr>
          <p:cNvSpPr txBox="1"/>
          <p:nvPr/>
        </p:nvSpPr>
        <p:spPr>
          <a:xfrm>
            <a:off x="2985420" y="782375"/>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K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K</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p:sp>
        <p:nvSpPr>
          <p:cNvPr id="8" name="TextBox 7">
            <a:extLst>
              <a:ext uri="{FF2B5EF4-FFF2-40B4-BE49-F238E27FC236}">
                <a16:creationId xmlns:a16="http://schemas.microsoft.com/office/drawing/2014/main" id="{375A8FA7-3A7E-3AEF-ADAE-0A5B68474AF9}"/>
              </a:ext>
            </a:extLst>
          </p:cNvPr>
          <p:cNvSpPr txBox="1"/>
          <p:nvPr/>
        </p:nvSpPr>
        <p:spPr>
          <a:xfrm>
            <a:off x="348054" y="1346976"/>
            <a:ext cx="10494434" cy="830997"/>
          </a:xfrm>
          <a:prstGeom prst="rect">
            <a:avLst/>
          </a:prstGeom>
          <a:noFill/>
        </p:spPr>
        <p:txBody>
          <a:bodyPr wrap="square">
            <a:spAutoFit/>
          </a:bodyPr>
          <a:lstStyle/>
          <a:p>
            <a:r>
              <a:rPr lang="en-GB" sz="2400" i="1" dirty="0">
                <a:latin typeface="Century Gothic" panose="020B0502020202020204" pitchFamily="34" charset="0"/>
              </a:rPr>
              <a:t>Calculate the mass of potassium oxide that can be made from 78 g of potassium and 32 g of oxygen.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6E88E-9893-4DB9-53EF-54A0EBC63235}"/>
                  </a:ext>
                </a:extLst>
              </p:cNvPr>
              <p:cNvSpPr txBox="1"/>
              <p:nvPr/>
            </p:nvSpPr>
            <p:spPr>
              <a:xfrm>
                <a:off x="361042" y="3752393"/>
                <a:ext cx="6036551" cy="781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𝟕𝟖</m:t>
                          </m:r>
                        </m:num>
                        <m:den>
                          <m:r>
                            <a:rPr lang="en-GB" sz="2400" b="1" i="0" smtClean="0">
                              <a:solidFill>
                                <a:schemeClr val="accent1"/>
                              </a:solidFill>
                              <a:latin typeface="Cambria Math" panose="02040503050406030204" pitchFamily="18" charset="0"/>
                            </a:rPr>
                            <m:t>𝟑𝟗</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5936E88E-9893-4DB9-53EF-54A0EBC63235}"/>
                  </a:ext>
                </a:extLst>
              </p:cNvPr>
              <p:cNvSpPr txBox="1">
                <a:spLocks noRot="1" noChangeAspect="1" noMove="1" noResize="1" noEditPoints="1" noAdjustHandles="1" noChangeArrowheads="1" noChangeShapeType="1" noTextEdit="1"/>
              </p:cNvSpPr>
              <p:nvPr/>
            </p:nvSpPr>
            <p:spPr>
              <a:xfrm>
                <a:off x="361042" y="3752393"/>
                <a:ext cx="6036551" cy="781368"/>
              </a:xfrm>
              <a:prstGeom prst="rect">
                <a:avLst/>
              </a:prstGeom>
              <a:blipFill>
                <a:blip r:embed="rId4"/>
                <a:stretch>
                  <a:fillRect l="-420"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4A4F57-8617-206D-B5BA-7CEE336A2131}"/>
                  </a:ext>
                </a:extLst>
              </p:cNvPr>
              <p:cNvSpPr txBox="1"/>
              <p:nvPr/>
            </p:nvSpPr>
            <p:spPr>
              <a:xfrm>
                <a:off x="301407" y="4706550"/>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1F4A4F57-8617-206D-B5BA-7CEE336A2131}"/>
                  </a:ext>
                </a:extLst>
              </p:cNvPr>
              <p:cNvSpPr txBox="1">
                <a:spLocks noRot="1" noChangeAspect="1" noMove="1" noResize="1" noEditPoints="1" noAdjustHandles="1" noChangeArrowheads="1" noChangeShapeType="1" noTextEdit="1"/>
              </p:cNvSpPr>
              <p:nvPr/>
            </p:nvSpPr>
            <p:spPr>
              <a:xfrm>
                <a:off x="301407" y="4706550"/>
                <a:ext cx="6036551" cy="461665"/>
              </a:xfrm>
              <a:prstGeom prst="rect">
                <a:avLst/>
              </a:prstGeom>
              <a:blipFill>
                <a:blip r:embed="rId5"/>
                <a:stretch>
                  <a:fillRect l="-210" b="-18421"/>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D3DF4E7-5B8E-C002-D059-96B810AB109B}"/>
              </a:ext>
            </a:extLst>
          </p:cNvPr>
          <p:cNvSpPr txBox="1"/>
          <p:nvPr/>
        </p:nvSpPr>
        <p:spPr>
          <a:xfrm>
            <a:off x="341428" y="2190698"/>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4                                  :          2</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482011B-B030-C57F-A07D-62B3B57C6E07}"/>
                  </a:ext>
                </a:extLst>
              </p:cNvPr>
              <p:cNvSpPr txBox="1"/>
              <p:nvPr/>
            </p:nvSpPr>
            <p:spPr>
              <a:xfrm>
                <a:off x="5354941" y="3468128"/>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𝐊𝟐𝐎</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6482011B-B030-C57F-A07D-62B3B57C6E07}"/>
                  </a:ext>
                </a:extLst>
              </p:cNvPr>
              <p:cNvSpPr txBox="1">
                <a:spLocks noRot="1" noChangeAspect="1" noMove="1" noResize="1" noEditPoints="1" noAdjustHandles="1" noChangeArrowheads="1" noChangeShapeType="1" noTextEdit="1"/>
              </p:cNvSpPr>
              <p:nvPr/>
            </p:nvSpPr>
            <p:spPr>
              <a:xfrm>
                <a:off x="5354941" y="3468128"/>
                <a:ext cx="6036551" cy="727763"/>
              </a:xfrm>
              <a:prstGeom prst="rect">
                <a:avLst/>
              </a:prstGeom>
              <a:blipFill>
                <a:blip r:embed="rId6"/>
                <a:stretch>
                  <a:fillRect l="-21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3D4C33-7E52-AA40-6E22-91AE1FF1A340}"/>
                  </a:ext>
                </a:extLst>
              </p:cNvPr>
              <p:cNvSpPr txBox="1"/>
              <p:nvPr/>
            </p:nvSpPr>
            <p:spPr>
              <a:xfrm>
                <a:off x="8254314" y="4341517"/>
                <a:ext cx="2248929"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𝟏</m:t>
                      </m:r>
                      <m:r>
                        <a:rPr lang="en-GB" sz="2400" b="1" i="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𝟗𝟒</m:t>
                          </m:r>
                        </m:den>
                      </m:f>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953D4C33-7E52-AA40-6E22-91AE1FF1A340}"/>
                  </a:ext>
                </a:extLst>
              </p:cNvPr>
              <p:cNvSpPr txBox="1">
                <a:spLocks noRot="1" noChangeAspect="1" noMove="1" noResize="1" noEditPoints="1" noAdjustHandles="1" noChangeArrowheads="1" noChangeShapeType="1" noTextEdit="1"/>
              </p:cNvSpPr>
              <p:nvPr/>
            </p:nvSpPr>
            <p:spPr>
              <a:xfrm>
                <a:off x="8254314" y="4341517"/>
                <a:ext cx="2248929" cy="730136"/>
              </a:xfrm>
              <a:prstGeom prst="rect">
                <a:avLst/>
              </a:prstGeom>
              <a:blipFill>
                <a:blip r:embed="rId7"/>
                <a:stretch>
                  <a:fillRect l="-559"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6D9FA1-B3C6-43A8-9E28-DFED20B1275C}"/>
                  </a:ext>
                </a:extLst>
              </p:cNvPr>
              <p:cNvSpPr txBox="1"/>
              <p:nvPr/>
            </p:nvSpPr>
            <p:spPr>
              <a:xfrm>
                <a:off x="7793162" y="5229950"/>
                <a:ext cx="2635942"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𝐦𝐚𝐬𝐬</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𝟗𝟒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𝐠</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A56D9FA1-B3C6-43A8-9E28-DFED20B1275C}"/>
                  </a:ext>
                </a:extLst>
              </p:cNvPr>
              <p:cNvSpPr txBox="1">
                <a:spLocks noRot="1" noChangeAspect="1" noMove="1" noResize="1" noEditPoints="1" noAdjustHandles="1" noChangeArrowheads="1" noChangeShapeType="1" noTextEdit="1"/>
              </p:cNvSpPr>
              <p:nvPr/>
            </p:nvSpPr>
            <p:spPr>
              <a:xfrm>
                <a:off x="7793162" y="5229950"/>
                <a:ext cx="2635942" cy="461665"/>
              </a:xfrm>
              <a:prstGeom prst="rect">
                <a:avLst/>
              </a:prstGeom>
              <a:blipFill>
                <a:blip r:embed="rId8"/>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2768748-C104-DEC5-81A5-07B9761753C6}"/>
                  </a:ext>
                </a:extLst>
              </p:cNvPr>
              <p:cNvSpPr txBox="1"/>
              <p:nvPr/>
            </p:nvSpPr>
            <p:spPr>
              <a:xfrm>
                <a:off x="5371796" y="2783015"/>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𝐊𝟐𝐎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9" name="TextBox 18">
                <a:extLst>
                  <a:ext uri="{FF2B5EF4-FFF2-40B4-BE49-F238E27FC236}">
                    <a16:creationId xmlns:a16="http://schemas.microsoft.com/office/drawing/2014/main" id="{72768748-C104-DEC5-81A5-07B9761753C6}"/>
                  </a:ext>
                </a:extLst>
              </p:cNvPr>
              <p:cNvSpPr txBox="1">
                <a:spLocks noRot="1" noChangeAspect="1" noMove="1" noResize="1" noEditPoints="1" noAdjustHandles="1" noChangeArrowheads="1" noChangeShapeType="1" noTextEdit="1"/>
              </p:cNvSpPr>
              <p:nvPr/>
            </p:nvSpPr>
            <p:spPr>
              <a:xfrm>
                <a:off x="5371796" y="2783015"/>
                <a:ext cx="6036551" cy="461665"/>
              </a:xfrm>
              <a:prstGeom prst="rect">
                <a:avLst/>
              </a:prstGeom>
              <a:blipFill>
                <a:blip r:embed="rId9"/>
                <a:stretch>
                  <a:fillRect l="-210" b="-21622"/>
                </a:stretch>
              </a:blipFill>
            </p:spPr>
            <p:txBody>
              <a:bodyPr/>
              <a:lstStyle/>
              <a:p>
                <a:r>
                  <a:rPr lang="en-GB">
                    <a:noFill/>
                  </a:rPr>
                  <a:t> </a:t>
                </a:r>
              </a:p>
            </p:txBody>
          </p:sp>
        </mc:Fallback>
      </mc:AlternateContent>
    </p:spTree>
    <p:extLst>
      <p:ext uri="{BB962C8B-B14F-4D97-AF65-F5344CB8AC3E}">
        <p14:creationId xmlns:p14="http://schemas.microsoft.com/office/powerpoint/2010/main" val="1078920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3" grpId="0"/>
      <p:bldP spid="12" grpId="0"/>
      <p:bldP spid="15" grpId="0"/>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F281299B-0C03-FB8D-2777-2B1B4C6FC6E4}"/>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4632209" y="1476938"/>
            <a:ext cx="4248761" cy="6513364"/>
          </a:xfrm>
          <a:prstGeom prst="rect">
            <a:avLst/>
          </a:prstGeom>
        </p:spPr>
      </p:pic>
      <p:sp>
        <p:nvSpPr>
          <p:cNvPr id="4" name="TextBox 3">
            <a:extLst>
              <a:ext uri="{FF2B5EF4-FFF2-40B4-BE49-F238E27FC236}">
                <a16:creationId xmlns:a16="http://schemas.microsoft.com/office/drawing/2014/main" id="{5CE82464-9DDA-3503-3190-643159CB68A9}"/>
              </a:ext>
            </a:extLst>
          </p:cNvPr>
          <p:cNvSpPr txBox="1"/>
          <p:nvPr/>
        </p:nvSpPr>
        <p:spPr>
          <a:xfrm>
            <a:off x="5039121" y="3424973"/>
            <a:ext cx="3603924" cy="1815882"/>
          </a:xfrm>
          <a:prstGeom prst="rect">
            <a:avLst/>
          </a:prstGeom>
          <a:noFill/>
          <a:ln>
            <a:noFill/>
          </a:ln>
        </p:spPr>
        <p:txBody>
          <a:bodyPr wrap="square" rtlCol="0">
            <a:spAutoFit/>
          </a:bodyPr>
          <a:lstStyle/>
          <a:p>
            <a:r>
              <a:rPr lang="en-US" sz="2800" dirty="0">
                <a:latin typeface="Century Gothic" panose="020B0502020202020204" pitchFamily="34" charset="0"/>
              </a:rPr>
              <a:t>Oxygen is the limiting reactant because the mole ratio is 4:1.</a:t>
            </a:r>
          </a:p>
        </p:txBody>
      </p:sp>
      <p:sp>
        <p:nvSpPr>
          <p:cNvPr id="6" name="TextBox 5">
            <a:extLst>
              <a:ext uri="{FF2B5EF4-FFF2-40B4-BE49-F238E27FC236}">
                <a16:creationId xmlns:a16="http://schemas.microsoft.com/office/drawing/2014/main" id="{8A2CCA1C-52AA-DE4B-46E7-3EE1AFA037E5}"/>
              </a:ext>
            </a:extLst>
          </p:cNvPr>
          <p:cNvSpPr txBox="1"/>
          <p:nvPr/>
        </p:nvSpPr>
        <p:spPr>
          <a:xfrm>
            <a:off x="2965542" y="1279331"/>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K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K</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p:sp>
        <p:nvSpPr>
          <p:cNvPr id="5" name="TextBox 4">
            <a:extLst>
              <a:ext uri="{FF2B5EF4-FFF2-40B4-BE49-F238E27FC236}">
                <a16:creationId xmlns:a16="http://schemas.microsoft.com/office/drawing/2014/main" id="{EB31A1E1-90E6-8C55-7DF7-715B255BCD55}"/>
              </a:ext>
            </a:extLst>
          </p:cNvPr>
          <p:cNvSpPr txBox="1"/>
          <p:nvPr/>
        </p:nvSpPr>
        <p:spPr>
          <a:xfrm>
            <a:off x="545380" y="1940355"/>
            <a:ext cx="10303852" cy="523220"/>
          </a:xfrm>
          <a:prstGeom prst="rect">
            <a:avLst/>
          </a:prstGeom>
          <a:noFill/>
          <a:ln>
            <a:noFill/>
          </a:ln>
        </p:spPr>
        <p:txBody>
          <a:bodyPr wrap="square" rtlCol="0">
            <a:spAutoFit/>
          </a:bodyPr>
          <a:lstStyle/>
          <a:p>
            <a:r>
              <a:rPr lang="en-US" sz="2800" dirty="0">
                <a:latin typeface="Century Gothic" panose="020B0502020202020204" pitchFamily="34" charset="0"/>
              </a:rPr>
              <a:t>39 g of potassium reacts with 32 g of oxygen.</a:t>
            </a:r>
          </a:p>
        </p:txBody>
      </p:sp>
    </p:spTree>
    <p:extLst>
      <p:ext uri="{BB962C8B-B14F-4D97-AF65-F5344CB8AC3E}">
        <p14:creationId xmlns:p14="http://schemas.microsoft.com/office/powerpoint/2010/main" val="3828827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Describe how you would solve this question. </a:t>
            </a:r>
          </a:p>
        </p:txBody>
      </p:sp>
      <p:sp>
        <p:nvSpPr>
          <p:cNvPr id="5" name="TextBox 4">
            <a:extLst>
              <a:ext uri="{FF2B5EF4-FFF2-40B4-BE49-F238E27FC236}">
                <a16:creationId xmlns:a16="http://schemas.microsoft.com/office/drawing/2014/main" id="{9AE94CF5-8ABF-5B33-6488-865A7C0B6BA2}"/>
              </a:ext>
            </a:extLst>
          </p:cNvPr>
          <p:cNvSpPr txBox="1"/>
          <p:nvPr/>
        </p:nvSpPr>
        <p:spPr>
          <a:xfrm>
            <a:off x="432834" y="1542168"/>
            <a:ext cx="10301428" cy="830997"/>
          </a:xfrm>
          <a:prstGeom prst="rect">
            <a:avLst/>
          </a:prstGeom>
          <a:noFill/>
        </p:spPr>
        <p:txBody>
          <a:bodyPr wrap="square" rtlCol="0">
            <a:spAutoFit/>
          </a:bodyPr>
          <a:lstStyle/>
          <a:p>
            <a:r>
              <a:rPr lang="en-GB" sz="2400" dirty="0">
                <a:latin typeface="Century Gothic" panose="020B0502020202020204" pitchFamily="34" charset="0"/>
              </a:rPr>
              <a:t>Calculate the mass of magnesium that could be made from 12 g of magnesium and 64 g of oxygen.</a:t>
            </a:r>
          </a:p>
        </p:txBody>
      </p:sp>
      <p:sp>
        <p:nvSpPr>
          <p:cNvPr id="3" name="TextBox 2">
            <a:extLst>
              <a:ext uri="{FF2B5EF4-FFF2-40B4-BE49-F238E27FC236}">
                <a16:creationId xmlns:a16="http://schemas.microsoft.com/office/drawing/2014/main" id="{AA456573-6627-DAD0-D1E5-1125180BC904}"/>
              </a:ext>
            </a:extLst>
          </p:cNvPr>
          <p:cNvSpPr txBox="1"/>
          <p:nvPr/>
        </p:nvSpPr>
        <p:spPr>
          <a:xfrm>
            <a:off x="520516" y="901644"/>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2 Mg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MgO</a:t>
            </a:r>
            <a:endParaRPr lang="en-GB" sz="28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292538" y="2666145"/>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292538" y="2666145"/>
                <a:ext cx="6036551" cy="727763"/>
              </a:xfrm>
              <a:prstGeom prst="rect">
                <a:avLst/>
              </a:prstGeom>
              <a:blipFill>
                <a:blip r:embed="rId3"/>
                <a:stretch>
                  <a:fillRect l="-420"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325669" y="3593797"/>
                <a:ext cx="6036551" cy="786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𝟏𝟐</m:t>
                          </m:r>
                        </m:num>
                        <m:den>
                          <m:r>
                            <a:rPr lang="en-GB" sz="2400" b="1" i="1" smtClean="0">
                              <a:solidFill>
                                <a:schemeClr val="accent1"/>
                              </a:solidFill>
                              <a:latin typeface="Cambria Math" panose="02040503050406030204" pitchFamily="18" charset="0"/>
                            </a:rPr>
                            <m:t>𝟐𝟒</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325669" y="3593797"/>
                <a:ext cx="6036551" cy="786177"/>
              </a:xfrm>
              <a:prstGeom prst="rect">
                <a:avLst/>
              </a:prstGeom>
              <a:blipFill>
                <a:blip r:embed="rId4"/>
                <a:stretch>
                  <a:fillRect l="-210"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266034" y="4547954"/>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266034" y="4547954"/>
                <a:ext cx="6036551" cy="461665"/>
              </a:xfrm>
              <a:prstGeom prst="rect">
                <a:avLst/>
              </a:prstGeom>
              <a:blipFill>
                <a:blip r:embed="rId5"/>
                <a:stretch>
                  <a:fillRect l="-42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6451554" y="2489408"/>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6451554" y="2489408"/>
                <a:ext cx="6036551" cy="461665"/>
              </a:xfrm>
              <a:prstGeom prst="rect">
                <a:avLst/>
              </a:prstGeom>
              <a:blipFill>
                <a:blip r:embed="rId6"/>
                <a:stretch>
                  <a:fillRect l="-210"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6451554" y="3062933"/>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𝐌𝐠𝐎</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6451554" y="3062933"/>
                <a:ext cx="6036551" cy="727763"/>
              </a:xfrm>
              <a:prstGeom prst="rect">
                <a:avLst/>
              </a:prstGeom>
              <a:blipFill>
                <a:blip r:embed="rId7"/>
                <a:stretch>
                  <a:fillRect l="-210"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6485421" y="3926533"/>
                <a:ext cx="2971617"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𝟒𝟎</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6485421" y="3926533"/>
                <a:ext cx="2971617" cy="730136"/>
              </a:xfrm>
              <a:prstGeom prst="rect">
                <a:avLst/>
              </a:prstGeom>
              <a:blipFill>
                <a:blip r:embed="rId8"/>
                <a:stretch>
                  <a:fillRect l="-426" b="-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6502354" y="4790133"/>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u="sng" smtClean="0">
                          <a:solidFill>
                            <a:schemeClr val="accent1"/>
                          </a:solidFill>
                          <a:latin typeface="Cambria Math" panose="02040503050406030204" pitchFamily="18" charset="0"/>
                        </a:rPr>
                        <m:t>𝐦𝐚𝐬𝐬</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𝟐𝟎</m:t>
                      </m:r>
                      <m:r>
                        <a:rPr lang="en-GB" sz="2400" b="1" i="0" u="sng" smtClean="0">
                          <a:solidFill>
                            <a:schemeClr val="accent1"/>
                          </a:solidFill>
                          <a:latin typeface="Cambria Math" panose="02040503050406030204" pitchFamily="18" charset="0"/>
                        </a:rPr>
                        <m:t> </m:t>
                      </m:r>
                      <m:r>
                        <a:rPr lang="en-GB" sz="2400" b="1" i="0" u="sng" smtClean="0">
                          <a:solidFill>
                            <a:schemeClr val="accent1"/>
                          </a:solidFill>
                          <a:latin typeface="Cambria Math" panose="02040503050406030204" pitchFamily="18" charset="0"/>
                        </a:rPr>
                        <m:t>𝐠</m:t>
                      </m:r>
                    </m:oMath>
                  </m:oMathPara>
                </a14:m>
                <a:endParaRPr lang="en-GB" sz="2400" b="1" u="sng"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6502354" y="4790133"/>
                <a:ext cx="2971617" cy="461665"/>
              </a:xfrm>
              <a:prstGeom prst="rect">
                <a:avLst/>
              </a:prstGeom>
              <a:blipFill>
                <a:blip r:embed="rId9"/>
                <a:stretch>
                  <a:fillRect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DC43C7-ECF9-320F-B457-596E1A43ABFF}"/>
                  </a:ext>
                </a:extLst>
              </p:cNvPr>
              <p:cNvSpPr txBox="1"/>
              <p:nvPr/>
            </p:nvSpPr>
            <p:spPr>
              <a:xfrm>
                <a:off x="4967510" y="2596123"/>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A5DC43C7-ECF9-320F-B457-596E1A43ABFF}"/>
                  </a:ext>
                </a:extLst>
              </p:cNvPr>
              <p:cNvSpPr txBox="1">
                <a:spLocks noRot="1" noChangeAspect="1" noMove="1" noResize="1" noEditPoints="1" noAdjustHandles="1" noChangeArrowheads="1" noChangeShapeType="1" noTextEdit="1"/>
              </p:cNvSpPr>
              <p:nvPr/>
            </p:nvSpPr>
            <p:spPr>
              <a:xfrm>
                <a:off x="4967510" y="2596123"/>
                <a:ext cx="6036551" cy="727763"/>
              </a:xfrm>
              <a:prstGeom prst="rect">
                <a:avLst/>
              </a:prstGeom>
              <a:blipFill>
                <a:blip r:embed="rId10"/>
                <a:stretch>
                  <a:fillRect l="-42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1D44A6-F90B-C5AA-7BA6-8C6EA509C6F4}"/>
                  </a:ext>
                </a:extLst>
              </p:cNvPr>
              <p:cNvSpPr txBox="1"/>
              <p:nvPr/>
            </p:nvSpPr>
            <p:spPr>
              <a:xfrm>
                <a:off x="5000641" y="3523775"/>
                <a:ext cx="6036551" cy="783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𝟔𝟒</m:t>
                          </m:r>
                        </m:num>
                        <m:den>
                          <m:r>
                            <a:rPr lang="en-GB" sz="2400" b="1" i="1" smtClean="0">
                              <a:solidFill>
                                <a:schemeClr val="accent1"/>
                              </a:solidFill>
                              <a:latin typeface="Cambria Math" panose="02040503050406030204" pitchFamily="18" charset="0"/>
                            </a:rPr>
                            <m:t>𝟑𝟐</m:t>
                          </m:r>
                        </m:den>
                      </m:f>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121D44A6-F90B-C5AA-7BA6-8C6EA509C6F4}"/>
                  </a:ext>
                </a:extLst>
              </p:cNvPr>
              <p:cNvSpPr txBox="1">
                <a:spLocks noRot="1" noChangeAspect="1" noMove="1" noResize="1" noEditPoints="1" noAdjustHandles="1" noChangeArrowheads="1" noChangeShapeType="1" noTextEdit="1"/>
              </p:cNvSpPr>
              <p:nvPr/>
            </p:nvSpPr>
            <p:spPr>
              <a:xfrm>
                <a:off x="5000641" y="3523775"/>
                <a:ext cx="6036551" cy="783804"/>
              </a:xfrm>
              <a:prstGeom prst="rect">
                <a:avLst/>
              </a:prstGeom>
              <a:blipFill>
                <a:blip r:embed="rId11"/>
                <a:stretch>
                  <a:fillRect l="-210"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B95FF4-BB5A-37E8-51D1-4516DC38495E}"/>
                  </a:ext>
                </a:extLst>
              </p:cNvPr>
              <p:cNvSpPr txBox="1"/>
              <p:nvPr/>
            </p:nvSpPr>
            <p:spPr>
              <a:xfrm>
                <a:off x="4941006" y="4477932"/>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32B95FF4-BB5A-37E8-51D1-4516DC38495E}"/>
                  </a:ext>
                </a:extLst>
              </p:cNvPr>
              <p:cNvSpPr txBox="1">
                <a:spLocks noRot="1" noChangeAspect="1" noMove="1" noResize="1" noEditPoints="1" noAdjustHandles="1" noChangeArrowheads="1" noChangeShapeType="1" noTextEdit="1"/>
              </p:cNvSpPr>
              <p:nvPr/>
            </p:nvSpPr>
            <p:spPr>
              <a:xfrm>
                <a:off x="4941006" y="4477932"/>
                <a:ext cx="6036551" cy="461665"/>
              </a:xfrm>
              <a:prstGeom prst="rect">
                <a:avLst/>
              </a:prstGeom>
              <a:blipFill>
                <a:blip r:embed="rId12"/>
                <a:stretch>
                  <a:fillRect l="-42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616E74-CE2B-A80F-5827-0348186089EA}"/>
                  </a:ext>
                </a:extLst>
              </p:cNvPr>
              <p:cNvSpPr txBox="1"/>
              <p:nvPr/>
            </p:nvSpPr>
            <p:spPr>
              <a:xfrm>
                <a:off x="233362" y="5278637"/>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85616E74-CE2B-A80F-5827-0348186089EA}"/>
                  </a:ext>
                </a:extLst>
              </p:cNvPr>
              <p:cNvSpPr txBox="1">
                <a:spLocks noRot="1" noChangeAspect="1" noMove="1" noResize="1" noEditPoints="1" noAdjustHandles="1" noChangeArrowheads="1" noChangeShapeType="1" noTextEdit="1"/>
              </p:cNvSpPr>
              <p:nvPr/>
            </p:nvSpPr>
            <p:spPr>
              <a:xfrm>
                <a:off x="233362" y="5278637"/>
                <a:ext cx="7684353" cy="822469"/>
              </a:xfrm>
              <a:prstGeom prst="rect">
                <a:avLst/>
              </a:prstGeom>
              <a:blipFill>
                <a:blip r:embed="rId13"/>
                <a:stretch>
                  <a:fillRect l="-330" r="-10396"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96BB3A-5904-600E-99A7-7287D1E85698}"/>
                  </a:ext>
                </a:extLst>
              </p:cNvPr>
              <p:cNvSpPr txBox="1"/>
              <p:nvPr/>
            </p:nvSpPr>
            <p:spPr>
              <a:xfrm>
                <a:off x="229148" y="5961389"/>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𝐌𝐠</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EB96BB3A-5904-600E-99A7-7287D1E85698}"/>
                  </a:ext>
                </a:extLst>
              </p:cNvPr>
              <p:cNvSpPr txBox="1">
                <a:spLocks noRot="1" noChangeAspect="1" noMove="1" noResize="1" noEditPoints="1" noAdjustHandles="1" noChangeArrowheads="1" noChangeShapeType="1" noTextEdit="1"/>
              </p:cNvSpPr>
              <p:nvPr/>
            </p:nvSpPr>
            <p:spPr>
              <a:xfrm>
                <a:off x="229148" y="5961389"/>
                <a:ext cx="6036551" cy="822469"/>
              </a:xfrm>
              <a:prstGeom prst="rect">
                <a:avLst/>
              </a:prstGeom>
              <a:blipFill>
                <a:blip r:embed="rId14"/>
                <a:stretch>
                  <a:fillRect l="-420" r="-34664" b="-12121"/>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26208187-493F-6988-BE26-FD153CD0D9A8}"/>
              </a:ext>
            </a:extLst>
          </p:cNvPr>
          <p:cNvSpPr txBox="1"/>
          <p:nvPr/>
        </p:nvSpPr>
        <p:spPr>
          <a:xfrm>
            <a:off x="8643313" y="5255077"/>
            <a:ext cx="749808" cy="707886"/>
          </a:xfrm>
          <a:prstGeom prst="rect">
            <a:avLst/>
          </a:prstGeom>
          <a:noFill/>
        </p:spPr>
        <p:txBody>
          <a:bodyPr wrap="square">
            <a:spAutoFit/>
          </a:bodyPr>
          <a:lstStyle/>
          <a:p>
            <a:r>
              <a:rPr lang="en-GB" sz="4000" dirty="0"/>
              <a:t>✅</a:t>
            </a:r>
          </a:p>
        </p:txBody>
      </p:sp>
      <p:sp>
        <p:nvSpPr>
          <p:cNvPr id="20" name="TextBox 19">
            <a:extLst>
              <a:ext uri="{FF2B5EF4-FFF2-40B4-BE49-F238E27FC236}">
                <a16:creationId xmlns:a16="http://schemas.microsoft.com/office/drawing/2014/main" id="{833BA291-82E2-9221-06DB-B8871A509689}"/>
              </a:ext>
            </a:extLst>
          </p:cNvPr>
          <p:cNvSpPr txBox="1"/>
          <p:nvPr/>
        </p:nvSpPr>
        <p:spPr>
          <a:xfrm>
            <a:off x="8182891" y="6004885"/>
            <a:ext cx="521208" cy="707886"/>
          </a:xfrm>
          <a:prstGeom prst="rect">
            <a:avLst/>
          </a:prstGeom>
          <a:noFill/>
        </p:spPr>
        <p:txBody>
          <a:bodyPr wrap="square">
            <a:spAutoFit/>
          </a:bodyPr>
          <a:lstStyle/>
          <a:p>
            <a:r>
              <a:rPr lang="en-GB" sz="4000" dirty="0"/>
              <a:t>❌</a:t>
            </a:r>
          </a:p>
        </p:txBody>
      </p:sp>
      <p:sp>
        <p:nvSpPr>
          <p:cNvPr id="21" name="TextBox 20">
            <a:extLst>
              <a:ext uri="{FF2B5EF4-FFF2-40B4-BE49-F238E27FC236}">
                <a16:creationId xmlns:a16="http://schemas.microsoft.com/office/drawing/2014/main" id="{D6626D5F-DC19-8312-A008-6B21BA7BE0DA}"/>
              </a:ext>
            </a:extLst>
          </p:cNvPr>
          <p:cNvSpPr txBox="1"/>
          <p:nvPr/>
        </p:nvSpPr>
        <p:spPr>
          <a:xfrm>
            <a:off x="304852" y="2263850"/>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1</a:t>
            </a:r>
          </a:p>
        </p:txBody>
      </p:sp>
      <p:sp>
        <p:nvSpPr>
          <p:cNvPr id="22" name="TextBox 21">
            <a:extLst>
              <a:ext uri="{FF2B5EF4-FFF2-40B4-BE49-F238E27FC236}">
                <a16:creationId xmlns:a16="http://schemas.microsoft.com/office/drawing/2014/main" id="{55DC8091-00CD-F10E-037D-6040758F1ED1}"/>
              </a:ext>
            </a:extLst>
          </p:cNvPr>
          <p:cNvSpPr txBox="1"/>
          <p:nvPr/>
        </p:nvSpPr>
        <p:spPr>
          <a:xfrm>
            <a:off x="7846593" y="2070261"/>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2</a:t>
            </a:r>
          </a:p>
        </p:txBody>
      </p:sp>
    </p:spTree>
    <p:extLst>
      <p:ext uri="{BB962C8B-B14F-4D97-AF65-F5344CB8AC3E}">
        <p14:creationId xmlns:p14="http://schemas.microsoft.com/office/powerpoint/2010/main" val="336427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8"/>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20"/>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1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5"/>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6"/>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1"/>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1" grpId="0"/>
      <p:bldP spid="12" grpId="0"/>
      <p:bldP spid="13" grpId="0"/>
      <p:bldP spid="14" grpId="0"/>
      <p:bldP spid="14" grpId="1"/>
      <p:bldP spid="15" grpId="0"/>
      <p:bldP spid="15" grpId="1"/>
      <p:bldP spid="16" grpId="0"/>
      <p:bldP spid="16" grpId="1"/>
      <p:bldP spid="17" grpId="0"/>
      <p:bldP spid="18" grpId="0"/>
      <p:bldP spid="18" grpId="1"/>
      <p:bldP spid="19" grpId="0"/>
      <p:bldP spid="20" grpId="0"/>
      <p:bldP spid="20" grpId="1"/>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Identify the mistake(s) in this working.</a:t>
            </a:r>
          </a:p>
        </p:txBody>
      </p:sp>
      <p:sp>
        <p:nvSpPr>
          <p:cNvPr id="5" name="TextBox 4">
            <a:extLst>
              <a:ext uri="{FF2B5EF4-FFF2-40B4-BE49-F238E27FC236}">
                <a16:creationId xmlns:a16="http://schemas.microsoft.com/office/drawing/2014/main" id="{9AE94CF5-8ABF-5B33-6488-865A7C0B6BA2}"/>
              </a:ext>
            </a:extLst>
          </p:cNvPr>
          <p:cNvSpPr txBox="1"/>
          <p:nvPr/>
        </p:nvSpPr>
        <p:spPr>
          <a:xfrm>
            <a:off x="432834" y="1542168"/>
            <a:ext cx="10301428" cy="830997"/>
          </a:xfrm>
          <a:prstGeom prst="rect">
            <a:avLst/>
          </a:prstGeom>
          <a:noFill/>
        </p:spPr>
        <p:txBody>
          <a:bodyPr wrap="square" rtlCol="0">
            <a:spAutoFit/>
          </a:bodyPr>
          <a:lstStyle/>
          <a:p>
            <a:r>
              <a:rPr lang="en-GB" sz="2400" dirty="0">
                <a:latin typeface="Century Gothic" panose="020B0502020202020204" pitchFamily="34" charset="0"/>
              </a:rPr>
              <a:t>Identify the limiting reactant when 8 g of hydrogen reacts with 16 g of oxygen.</a:t>
            </a:r>
          </a:p>
        </p:txBody>
      </p:sp>
      <p:sp>
        <p:nvSpPr>
          <p:cNvPr id="3" name="TextBox 2">
            <a:extLst>
              <a:ext uri="{FF2B5EF4-FFF2-40B4-BE49-F238E27FC236}">
                <a16:creationId xmlns:a16="http://schemas.microsoft.com/office/drawing/2014/main" id="{AA456573-6627-DAD0-D1E5-1125180BC904}"/>
              </a:ext>
            </a:extLst>
          </p:cNvPr>
          <p:cNvSpPr txBox="1"/>
          <p:nvPr/>
        </p:nvSpPr>
        <p:spPr>
          <a:xfrm>
            <a:off x="520516" y="901644"/>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2 H</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H</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421977" y="283168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421977" y="2831681"/>
                <a:ext cx="6036551" cy="727763"/>
              </a:xfrm>
              <a:prstGeom prst="rect">
                <a:avLst/>
              </a:prstGeom>
              <a:blipFill>
                <a:blip r:embed="rId3"/>
                <a:stretch>
                  <a:fillRect l="-420" b="-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455108" y="3759333"/>
                <a:ext cx="6036551" cy="783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𝟖</m:t>
                          </m:r>
                        </m:num>
                        <m:den>
                          <m:r>
                            <a:rPr lang="en-GB" sz="2400" b="1" i="1" smtClean="0">
                              <a:solidFill>
                                <a:schemeClr val="accent1"/>
                              </a:solidFill>
                              <a:latin typeface="Cambria Math" panose="02040503050406030204" pitchFamily="18" charset="0"/>
                            </a:rPr>
                            <m:t>𝟐</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455108" y="3759333"/>
                <a:ext cx="6036551" cy="783804"/>
              </a:xfrm>
              <a:prstGeom prst="rect">
                <a:avLst/>
              </a:prstGeom>
              <a:blipFill>
                <a:blip r:embed="rId4"/>
                <a:stretch>
                  <a:fillRect l="-420"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480140" y="4747357"/>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480140" y="4747357"/>
                <a:ext cx="6036551" cy="461665"/>
              </a:xfrm>
              <a:prstGeom prst="rect">
                <a:avLst/>
              </a:prstGeom>
              <a:blipFill>
                <a:blip r:embed="rId5"/>
                <a:stretch>
                  <a:fillRect l="-210" b="-24324"/>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A9E69CD-828C-FE90-7773-6BD91B1DA2C2}"/>
              </a:ext>
            </a:extLst>
          </p:cNvPr>
          <p:cNvSpPr txBox="1"/>
          <p:nvPr/>
        </p:nvSpPr>
        <p:spPr>
          <a:xfrm>
            <a:off x="420941" y="2449117"/>
            <a:ext cx="4687772"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16C942-DD5A-C136-8D85-F5D2CB70CC86}"/>
                  </a:ext>
                </a:extLst>
              </p:cNvPr>
              <p:cNvSpPr txBox="1"/>
              <p:nvPr/>
            </p:nvSpPr>
            <p:spPr>
              <a:xfrm>
                <a:off x="5478886" y="2734699"/>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9B16C942-DD5A-C136-8D85-F5D2CB70CC86}"/>
                  </a:ext>
                </a:extLst>
              </p:cNvPr>
              <p:cNvSpPr txBox="1">
                <a:spLocks noRot="1" noChangeAspect="1" noMove="1" noResize="1" noEditPoints="1" noAdjustHandles="1" noChangeArrowheads="1" noChangeShapeType="1" noTextEdit="1"/>
              </p:cNvSpPr>
              <p:nvPr/>
            </p:nvSpPr>
            <p:spPr>
              <a:xfrm>
                <a:off x="5478886" y="2734699"/>
                <a:ext cx="6036551" cy="727763"/>
              </a:xfrm>
              <a:prstGeom prst="rect">
                <a:avLst/>
              </a:prstGeom>
              <a:blipFill>
                <a:blip r:embed="rId6"/>
                <a:stretch>
                  <a:fillRect l="-21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325747-86EB-123F-6CF3-7B5174F9FBD3}"/>
                  </a:ext>
                </a:extLst>
              </p:cNvPr>
              <p:cNvSpPr txBox="1"/>
              <p:nvPr/>
            </p:nvSpPr>
            <p:spPr>
              <a:xfrm>
                <a:off x="5512017" y="3662351"/>
                <a:ext cx="6036551" cy="783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𝟏𝟔</m:t>
                          </m:r>
                        </m:num>
                        <m:den>
                          <m:r>
                            <a:rPr lang="en-GB" sz="2400" b="1" i="1" smtClean="0">
                              <a:solidFill>
                                <a:schemeClr val="accent1"/>
                              </a:solidFill>
                              <a:latin typeface="Cambria Math" panose="02040503050406030204" pitchFamily="18" charset="0"/>
                            </a:rPr>
                            <m:t>𝟑𝟐</m:t>
                          </m:r>
                        </m:den>
                      </m:f>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D0325747-86EB-123F-6CF3-7B5174F9FBD3}"/>
                  </a:ext>
                </a:extLst>
              </p:cNvPr>
              <p:cNvSpPr txBox="1">
                <a:spLocks noRot="1" noChangeAspect="1" noMove="1" noResize="1" noEditPoints="1" noAdjustHandles="1" noChangeArrowheads="1" noChangeShapeType="1" noTextEdit="1"/>
              </p:cNvSpPr>
              <p:nvPr/>
            </p:nvSpPr>
            <p:spPr>
              <a:xfrm>
                <a:off x="5512017" y="3662351"/>
                <a:ext cx="6036551" cy="783804"/>
              </a:xfrm>
              <a:prstGeom prst="rect">
                <a:avLst/>
              </a:prstGeom>
              <a:blipFill>
                <a:blip r:embed="rId7"/>
                <a:stretch>
                  <a:fillRect l="-21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F09E50-9B4F-3CA8-3667-3939AC0FB4FC}"/>
                  </a:ext>
                </a:extLst>
              </p:cNvPr>
              <p:cNvSpPr txBox="1"/>
              <p:nvPr/>
            </p:nvSpPr>
            <p:spPr>
              <a:xfrm>
                <a:off x="5537049" y="4650375"/>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BAF09E50-9B4F-3CA8-3667-3939AC0FB4FC}"/>
                  </a:ext>
                </a:extLst>
              </p:cNvPr>
              <p:cNvSpPr txBox="1">
                <a:spLocks noRot="1" noChangeAspect="1" noMove="1" noResize="1" noEditPoints="1" noAdjustHandles="1" noChangeArrowheads="1" noChangeShapeType="1" noTextEdit="1"/>
              </p:cNvSpPr>
              <p:nvPr/>
            </p:nvSpPr>
            <p:spPr>
              <a:xfrm>
                <a:off x="5537049" y="4650375"/>
                <a:ext cx="6036551" cy="461665"/>
              </a:xfrm>
              <a:prstGeom prst="rect">
                <a:avLst/>
              </a:prstGeom>
              <a:blipFill>
                <a:blip r:embed="rId8"/>
                <a:stretch>
                  <a:fillRect l="-210" b="-21622"/>
                </a:stretch>
              </a:blipFill>
            </p:spPr>
            <p:txBody>
              <a:bodyPr/>
              <a:lstStyle/>
              <a:p>
                <a:r>
                  <a:rPr lang="en-GB">
                    <a:noFill/>
                  </a:rPr>
                  <a:t> </a:t>
                </a:r>
              </a:p>
            </p:txBody>
          </p:sp>
        </mc:Fallback>
      </mc:AlternateContent>
      <p:sp>
        <p:nvSpPr>
          <p:cNvPr id="19" name="Oval 18">
            <a:extLst>
              <a:ext uri="{FF2B5EF4-FFF2-40B4-BE49-F238E27FC236}">
                <a16:creationId xmlns:a16="http://schemas.microsoft.com/office/drawing/2014/main" id="{AB139166-F0D7-DDF0-3A4A-D62E43D65238}"/>
              </a:ext>
            </a:extLst>
          </p:cNvPr>
          <p:cNvSpPr/>
          <p:nvPr/>
        </p:nvSpPr>
        <p:spPr>
          <a:xfrm flipH="1">
            <a:off x="585216" y="5568814"/>
            <a:ext cx="877824" cy="612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AE1F26-BB68-134E-B8AC-A599D8243519}"/>
                  </a:ext>
                </a:extLst>
              </p:cNvPr>
              <p:cNvSpPr txBox="1"/>
              <p:nvPr/>
            </p:nvSpPr>
            <p:spPr>
              <a:xfrm>
                <a:off x="233362" y="5278637"/>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F2AE1F26-BB68-134E-B8AC-A599D8243519}"/>
                  </a:ext>
                </a:extLst>
              </p:cNvPr>
              <p:cNvSpPr txBox="1">
                <a:spLocks noRot="1" noChangeAspect="1" noMove="1" noResize="1" noEditPoints="1" noAdjustHandles="1" noChangeArrowheads="1" noChangeShapeType="1" noTextEdit="1"/>
              </p:cNvSpPr>
              <p:nvPr/>
            </p:nvSpPr>
            <p:spPr>
              <a:xfrm>
                <a:off x="233362" y="5278637"/>
                <a:ext cx="7684353" cy="822469"/>
              </a:xfrm>
              <a:prstGeom prst="rect">
                <a:avLst/>
              </a:prstGeom>
              <a:blipFill>
                <a:blip r:embed="rId9"/>
                <a:stretch>
                  <a:fillRect l="-330" r="-4785"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00C556-8546-92D9-C2A8-A8124497A0EF}"/>
                  </a:ext>
                </a:extLst>
              </p:cNvPr>
              <p:cNvSpPr txBox="1"/>
              <p:nvPr/>
            </p:nvSpPr>
            <p:spPr>
              <a:xfrm>
                <a:off x="229148" y="5961389"/>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9300C556-8546-92D9-C2A8-A8124497A0EF}"/>
                  </a:ext>
                </a:extLst>
              </p:cNvPr>
              <p:cNvSpPr txBox="1">
                <a:spLocks noRot="1" noChangeAspect="1" noMove="1" noResize="1" noEditPoints="1" noAdjustHandles="1" noChangeArrowheads="1" noChangeShapeType="1" noTextEdit="1"/>
              </p:cNvSpPr>
              <p:nvPr/>
            </p:nvSpPr>
            <p:spPr>
              <a:xfrm>
                <a:off x="229148" y="5961389"/>
                <a:ext cx="6036551" cy="822469"/>
              </a:xfrm>
              <a:prstGeom prst="rect">
                <a:avLst/>
              </a:prstGeom>
              <a:blipFill>
                <a:blip r:embed="rId10"/>
                <a:stretch>
                  <a:fillRect l="-420" r="-38235" b="-12121"/>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FFE8D4EF-5A23-6DE9-AD44-506EB143C942}"/>
              </a:ext>
            </a:extLst>
          </p:cNvPr>
          <p:cNvSpPr txBox="1"/>
          <p:nvPr/>
        </p:nvSpPr>
        <p:spPr>
          <a:xfrm>
            <a:off x="8295841" y="6004885"/>
            <a:ext cx="749808" cy="707886"/>
          </a:xfrm>
          <a:prstGeom prst="rect">
            <a:avLst/>
          </a:prstGeom>
          <a:noFill/>
        </p:spPr>
        <p:txBody>
          <a:bodyPr wrap="square">
            <a:spAutoFit/>
          </a:bodyPr>
          <a:lstStyle/>
          <a:p>
            <a:r>
              <a:rPr lang="en-GB" sz="4000" dirty="0"/>
              <a:t>✅</a:t>
            </a:r>
          </a:p>
        </p:txBody>
      </p:sp>
      <p:sp>
        <p:nvSpPr>
          <p:cNvPr id="23" name="TextBox 22">
            <a:extLst>
              <a:ext uri="{FF2B5EF4-FFF2-40B4-BE49-F238E27FC236}">
                <a16:creationId xmlns:a16="http://schemas.microsoft.com/office/drawing/2014/main" id="{710FBD84-D445-7D5D-2BF9-EC8E43B7EAF9}"/>
              </a:ext>
            </a:extLst>
          </p:cNvPr>
          <p:cNvSpPr txBox="1"/>
          <p:nvPr/>
        </p:nvSpPr>
        <p:spPr>
          <a:xfrm>
            <a:off x="8274331" y="5273365"/>
            <a:ext cx="521208" cy="707886"/>
          </a:xfrm>
          <a:prstGeom prst="rect">
            <a:avLst/>
          </a:prstGeom>
          <a:noFill/>
        </p:spPr>
        <p:txBody>
          <a:bodyPr wrap="square">
            <a:spAutoFit/>
          </a:bodyPr>
          <a:lstStyle/>
          <a:p>
            <a:r>
              <a:rPr lang="en-GB" sz="4000" dirty="0"/>
              <a:t>❌</a:t>
            </a:r>
          </a:p>
        </p:txBody>
      </p:sp>
      <p:sp>
        <p:nvSpPr>
          <p:cNvPr id="24" name="Oval 23">
            <a:extLst>
              <a:ext uri="{FF2B5EF4-FFF2-40B4-BE49-F238E27FC236}">
                <a16:creationId xmlns:a16="http://schemas.microsoft.com/office/drawing/2014/main" id="{8EB04788-6365-E328-3243-4F0623F833C7}"/>
              </a:ext>
            </a:extLst>
          </p:cNvPr>
          <p:cNvSpPr/>
          <p:nvPr/>
        </p:nvSpPr>
        <p:spPr>
          <a:xfrm flipH="1">
            <a:off x="554736" y="6245470"/>
            <a:ext cx="1420368" cy="612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862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4" grpId="0"/>
      <p:bldP spid="17" grpId="0"/>
      <p:bldP spid="18" grpId="0"/>
      <p:bldP spid="19" grpId="0" animBg="1"/>
      <p:bldP spid="20" grpId="0"/>
      <p:bldP spid="21" grpId="0"/>
      <p:bldP spid="22" grpId="0"/>
      <p:bldP spid="23" grpId="0"/>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23349-18FA-8316-1F71-119B58C6FD81}"/>
              </a:ext>
            </a:extLst>
          </p:cNvPr>
          <p:cNvSpPr>
            <a:spLocks noGrp="1"/>
          </p:cNvSpPr>
          <p:nvPr>
            <p:ph type="title"/>
          </p:nvPr>
        </p:nvSpPr>
        <p:spPr/>
        <p:txBody>
          <a:bodyPr/>
          <a:lstStyle/>
          <a:p>
            <a:r>
              <a:rPr lang="en-GB" dirty="0">
                <a:latin typeface="Century Gothic" panose="020B0502020202020204" pitchFamily="34" charset="0"/>
              </a:rPr>
              <a:t>Identify the mistake(s) in this working.</a:t>
            </a:r>
          </a:p>
        </p:txBody>
      </p:sp>
      <p:sp>
        <p:nvSpPr>
          <p:cNvPr id="5" name="TextBox 4">
            <a:extLst>
              <a:ext uri="{FF2B5EF4-FFF2-40B4-BE49-F238E27FC236}">
                <a16:creationId xmlns:a16="http://schemas.microsoft.com/office/drawing/2014/main" id="{9AE94CF5-8ABF-5B33-6488-865A7C0B6BA2}"/>
              </a:ext>
            </a:extLst>
          </p:cNvPr>
          <p:cNvSpPr txBox="1"/>
          <p:nvPr/>
        </p:nvSpPr>
        <p:spPr>
          <a:xfrm>
            <a:off x="432833" y="1542168"/>
            <a:ext cx="10787101" cy="830997"/>
          </a:xfrm>
          <a:prstGeom prst="rect">
            <a:avLst/>
          </a:prstGeom>
          <a:noFill/>
        </p:spPr>
        <p:txBody>
          <a:bodyPr wrap="square" rtlCol="0">
            <a:spAutoFit/>
          </a:bodyPr>
          <a:lstStyle/>
          <a:p>
            <a:r>
              <a:rPr lang="en-GB" sz="2400" dirty="0">
                <a:latin typeface="Century Gothic" panose="020B0502020202020204" pitchFamily="34" charset="0"/>
              </a:rPr>
              <a:t>Identify the limiting reactant when 7.75 g of </a:t>
            </a:r>
            <a:r>
              <a:rPr lang="en-GB" sz="2400" dirty="0" err="1">
                <a:latin typeface="Century Gothic" panose="020B0502020202020204" pitchFamily="34" charset="0"/>
              </a:rPr>
              <a:t>phosporus</a:t>
            </a:r>
            <a:r>
              <a:rPr lang="en-GB" sz="2400" dirty="0">
                <a:latin typeface="Century Gothic" panose="020B0502020202020204" pitchFamily="34" charset="0"/>
              </a:rPr>
              <a:t> reacts with 48 g of oxygen.</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421977" y="283168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421977" y="2831681"/>
                <a:ext cx="6036551" cy="727763"/>
              </a:xfrm>
              <a:prstGeom prst="rect">
                <a:avLst/>
              </a:prstGeom>
              <a:blipFill>
                <a:blip r:embed="rId3"/>
                <a:stretch>
                  <a:fillRect l="-420" b="-689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455108" y="3759333"/>
                <a:ext cx="6036551" cy="7913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𝟕</m:t>
                          </m:r>
                          <m:r>
                            <a:rPr lang="en-GB" sz="2400" b="1" i="1" smtClean="0">
                              <a:solidFill>
                                <a:schemeClr val="accent1"/>
                              </a:solidFill>
                              <a:latin typeface="Cambria Math" panose="02040503050406030204" pitchFamily="18" charset="0"/>
                            </a:rPr>
                            <m:t>.</m:t>
                          </m:r>
                          <m:r>
                            <a:rPr lang="en-GB" sz="2400" b="1" i="1" smtClean="0">
                              <a:solidFill>
                                <a:schemeClr val="accent1"/>
                              </a:solidFill>
                              <a:latin typeface="Cambria Math" panose="02040503050406030204" pitchFamily="18" charset="0"/>
                            </a:rPr>
                            <m:t>𝟕𝟓</m:t>
                          </m:r>
                        </m:num>
                        <m:den>
                          <m:r>
                            <a:rPr lang="en-GB" sz="2400" b="1" i="1" smtClean="0">
                              <a:solidFill>
                                <a:schemeClr val="accent1"/>
                              </a:solidFill>
                              <a:latin typeface="Cambria Math" panose="02040503050406030204" pitchFamily="18" charset="0"/>
                            </a:rPr>
                            <m:t>𝟑𝟏</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455108" y="3759333"/>
                <a:ext cx="6036551" cy="791307"/>
              </a:xfrm>
              <a:prstGeom prst="rect">
                <a:avLst/>
              </a:prstGeom>
              <a:blipFill>
                <a:blip r:embed="rId4"/>
                <a:stretch>
                  <a:fillRect l="-420" b="-476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480140" y="4747357"/>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480140" y="4747357"/>
                <a:ext cx="6036551" cy="461665"/>
              </a:xfrm>
              <a:prstGeom prst="rect">
                <a:avLst/>
              </a:prstGeom>
              <a:blipFill>
                <a:blip r:embed="rId5"/>
                <a:stretch>
                  <a:fillRect l="-210" b="-24324"/>
                </a:stretch>
              </a:blipFill>
            </p:spPr>
            <p:txBody>
              <a:bodyPr/>
              <a:lstStyle/>
              <a:p>
                <a:r>
                  <a:rPr lang="en-GB">
                    <a:noFill/>
                  </a:rPr>
                  <a:t> </a:t>
                </a:r>
              </a:p>
            </p:txBody>
          </p:sp>
        </mc:Fallback>
      </mc:AlternateContent>
      <p:sp>
        <p:nvSpPr>
          <p:cNvPr id="8" name="TextBox 7">
            <a:extLst>
              <a:ext uri="{FF2B5EF4-FFF2-40B4-BE49-F238E27FC236}">
                <a16:creationId xmlns:a16="http://schemas.microsoft.com/office/drawing/2014/main" id="{4A9E69CD-828C-FE90-7773-6BD91B1DA2C2}"/>
              </a:ext>
            </a:extLst>
          </p:cNvPr>
          <p:cNvSpPr txBox="1"/>
          <p:nvPr/>
        </p:nvSpPr>
        <p:spPr>
          <a:xfrm>
            <a:off x="420941" y="2449117"/>
            <a:ext cx="4687772"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4 : 5</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B16C942-DD5A-C136-8D85-F5D2CB70CC86}"/>
                  </a:ext>
                </a:extLst>
              </p:cNvPr>
              <p:cNvSpPr txBox="1"/>
              <p:nvPr/>
            </p:nvSpPr>
            <p:spPr>
              <a:xfrm>
                <a:off x="5478886" y="2734699"/>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9B16C942-DD5A-C136-8D85-F5D2CB70CC86}"/>
                  </a:ext>
                </a:extLst>
              </p:cNvPr>
              <p:cNvSpPr txBox="1">
                <a:spLocks noRot="1" noChangeAspect="1" noMove="1" noResize="1" noEditPoints="1" noAdjustHandles="1" noChangeArrowheads="1" noChangeShapeType="1" noTextEdit="1"/>
              </p:cNvSpPr>
              <p:nvPr/>
            </p:nvSpPr>
            <p:spPr>
              <a:xfrm>
                <a:off x="5478886" y="2734699"/>
                <a:ext cx="6036551" cy="727763"/>
              </a:xfrm>
              <a:prstGeom prst="rect">
                <a:avLst/>
              </a:prstGeom>
              <a:blipFill>
                <a:blip r:embed="rId6"/>
                <a:stretch>
                  <a:fillRect l="-21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0325747-86EB-123F-6CF3-7B5174F9FBD3}"/>
                  </a:ext>
                </a:extLst>
              </p:cNvPr>
              <p:cNvSpPr txBox="1"/>
              <p:nvPr/>
            </p:nvSpPr>
            <p:spPr>
              <a:xfrm>
                <a:off x="5512017" y="3662351"/>
                <a:ext cx="6036551" cy="7848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𝟒𝟖</m:t>
                          </m:r>
                        </m:num>
                        <m:den>
                          <m:r>
                            <a:rPr lang="en-GB" sz="2400" b="1" i="1" smtClean="0">
                              <a:solidFill>
                                <a:schemeClr val="accent1"/>
                              </a:solidFill>
                              <a:latin typeface="Cambria Math" panose="02040503050406030204" pitchFamily="18" charset="0"/>
                            </a:rPr>
                            <m:t>𝟏𝟔</m:t>
                          </m:r>
                        </m:den>
                      </m:f>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D0325747-86EB-123F-6CF3-7B5174F9FBD3}"/>
                  </a:ext>
                </a:extLst>
              </p:cNvPr>
              <p:cNvSpPr txBox="1">
                <a:spLocks noRot="1" noChangeAspect="1" noMove="1" noResize="1" noEditPoints="1" noAdjustHandles="1" noChangeArrowheads="1" noChangeShapeType="1" noTextEdit="1"/>
              </p:cNvSpPr>
              <p:nvPr/>
            </p:nvSpPr>
            <p:spPr>
              <a:xfrm>
                <a:off x="5512017" y="3662351"/>
                <a:ext cx="6036551" cy="784830"/>
              </a:xfrm>
              <a:prstGeom prst="rect">
                <a:avLst/>
              </a:prstGeom>
              <a:blipFill>
                <a:blip r:embed="rId7"/>
                <a:stretch>
                  <a:fillRect l="-210"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AF09E50-9B4F-3CA8-3667-3939AC0FB4FC}"/>
                  </a:ext>
                </a:extLst>
              </p:cNvPr>
              <p:cNvSpPr txBox="1"/>
              <p:nvPr/>
            </p:nvSpPr>
            <p:spPr>
              <a:xfrm>
                <a:off x="5537049" y="4650375"/>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BAF09E50-9B4F-3CA8-3667-3939AC0FB4FC}"/>
                  </a:ext>
                </a:extLst>
              </p:cNvPr>
              <p:cNvSpPr txBox="1">
                <a:spLocks noRot="1" noChangeAspect="1" noMove="1" noResize="1" noEditPoints="1" noAdjustHandles="1" noChangeArrowheads="1" noChangeShapeType="1" noTextEdit="1"/>
              </p:cNvSpPr>
              <p:nvPr/>
            </p:nvSpPr>
            <p:spPr>
              <a:xfrm>
                <a:off x="5537049" y="4650375"/>
                <a:ext cx="6036551" cy="461665"/>
              </a:xfrm>
              <a:prstGeom prst="rect">
                <a:avLst/>
              </a:prstGeom>
              <a:blipFill>
                <a:blip r:embed="rId8"/>
                <a:stretch>
                  <a:fillRect l="-210" b="-21622"/>
                </a:stretch>
              </a:blipFill>
            </p:spPr>
            <p:txBody>
              <a:bodyPr/>
              <a:lstStyle/>
              <a:p>
                <a:r>
                  <a:rPr lang="en-GB">
                    <a:noFill/>
                  </a:rPr>
                  <a:t> </a:t>
                </a:r>
              </a:p>
            </p:txBody>
          </p:sp>
        </mc:Fallback>
      </mc:AlternateContent>
      <p:sp>
        <p:nvSpPr>
          <p:cNvPr id="19" name="Oval 18">
            <a:extLst>
              <a:ext uri="{FF2B5EF4-FFF2-40B4-BE49-F238E27FC236}">
                <a16:creationId xmlns:a16="http://schemas.microsoft.com/office/drawing/2014/main" id="{AB139166-F0D7-DDF0-3A4A-D62E43D65238}"/>
              </a:ext>
            </a:extLst>
          </p:cNvPr>
          <p:cNvSpPr/>
          <p:nvPr/>
        </p:nvSpPr>
        <p:spPr>
          <a:xfrm flipH="1">
            <a:off x="8715962" y="4011862"/>
            <a:ext cx="877824" cy="61253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AE1F26-BB68-134E-B8AC-A599D8243519}"/>
                  </a:ext>
                </a:extLst>
              </p:cNvPr>
              <p:cNvSpPr txBox="1"/>
              <p:nvPr/>
            </p:nvSpPr>
            <p:spPr>
              <a:xfrm>
                <a:off x="505211" y="5328062"/>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F2AE1F26-BB68-134E-B8AC-A599D8243519}"/>
                  </a:ext>
                </a:extLst>
              </p:cNvPr>
              <p:cNvSpPr txBox="1">
                <a:spLocks noRot="1" noChangeAspect="1" noMove="1" noResize="1" noEditPoints="1" noAdjustHandles="1" noChangeArrowheads="1" noChangeShapeType="1" noTextEdit="1"/>
              </p:cNvSpPr>
              <p:nvPr/>
            </p:nvSpPr>
            <p:spPr>
              <a:xfrm>
                <a:off x="505211" y="5328062"/>
                <a:ext cx="7684353" cy="822469"/>
              </a:xfrm>
              <a:prstGeom prst="rect">
                <a:avLst/>
              </a:prstGeom>
              <a:blipFill>
                <a:blip r:embed="rId9"/>
                <a:stretch>
                  <a:fillRect l="-165" r="-9406"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300C556-8546-92D9-C2A8-A8124497A0EF}"/>
                  </a:ext>
                </a:extLst>
              </p:cNvPr>
              <p:cNvSpPr txBox="1"/>
              <p:nvPr/>
            </p:nvSpPr>
            <p:spPr>
              <a:xfrm>
                <a:off x="493776" y="6035531"/>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9300C556-8546-92D9-C2A8-A8124497A0EF}"/>
                  </a:ext>
                </a:extLst>
              </p:cNvPr>
              <p:cNvSpPr txBox="1">
                <a:spLocks noRot="1" noChangeAspect="1" noMove="1" noResize="1" noEditPoints="1" noAdjustHandles="1" noChangeArrowheads="1" noChangeShapeType="1" noTextEdit="1"/>
              </p:cNvSpPr>
              <p:nvPr/>
            </p:nvSpPr>
            <p:spPr>
              <a:xfrm>
                <a:off x="493776" y="6035531"/>
                <a:ext cx="6036551" cy="822469"/>
              </a:xfrm>
              <a:prstGeom prst="rect">
                <a:avLst/>
              </a:prstGeom>
              <a:blipFill>
                <a:blip r:embed="rId10"/>
                <a:stretch>
                  <a:fillRect l="-210" r="-30608" b="-13846"/>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FFE8D4EF-5A23-6DE9-AD44-506EB143C942}"/>
              </a:ext>
            </a:extLst>
          </p:cNvPr>
          <p:cNvSpPr txBox="1"/>
          <p:nvPr/>
        </p:nvSpPr>
        <p:spPr>
          <a:xfrm>
            <a:off x="9027361" y="5309941"/>
            <a:ext cx="749808" cy="707886"/>
          </a:xfrm>
          <a:prstGeom prst="rect">
            <a:avLst/>
          </a:prstGeom>
          <a:noFill/>
        </p:spPr>
        <p:txBody>
          <a:bodyPr wrap="square">
            <a:spAutoFit/>
          </a:bodyPr>
          <a:lstStyle/>
          <a:p>
            <a:r>
              <a:rPr lang="en-GB" sz="4000" dirty="0"/>
              <a:t>✅</a:t>
            </a:r>
          </a:p>
        </p:txBody>
      </p:sp>
      <p:sp>
        <p:nvSpPr>
          <p:cNvPr id="23" name="TextBox 22">
            <a:extLst>
              <a:ext uri="{FF2B5EF4-FFF2-40B4-BE49-F238E27FC236}">
                <a16:creationId xmlns:a16="http://schemas.microsoft.com/office/drawing/2014/main" id="{710FBD84-D445-7D5D-2BF9-EC8E43B7EAF9}"/>
              </a:ext>
            </a:extLst>
          </p:cNvPr>
          <p:cNvSpPr txBox="1"/>
          <p:nvPr/>
        </p:nvSpPr>
        <p:spPr>
          <a:xfrm>
            <a:off x="9005851" y="6150114"/>
            <a:ext cx="521208" cy="707886"/>
          </a:xfrm>
          <a:prstGeom prst="rect">
            <a:avLst/>
          </a:prstGeom>
          <a:noFill/>
        </p:spPr>
        <p:txBody>
          <a:bodyPr wrap="square">
            <a:spAutoFit/>
          </a:bodyPr>
          <a:lstStyle/>
          <a:p>
            <a:r>
              <a:rPr lang="en-GB" sz="4000" dirty="0"/>
              <a:t>❌</a:t>
            </a:r>
          </a:p>
        </p:txBody>
      </p:sp>
      <p:sp>
        <p:nvSpPr>
          <p:cNvPr id="9" name="TextBox 8">
            <a:extLst>
              <a:ext uri="{FF2B5EF4-FFF2-40B4-BE49-F238E27FC236}">
                <a16:creationId xmlns:a16="http://schemas.microsoft.com/office/drawing/2014/main" id="{8837C885-ED60-C42C-F1CB-2CC17D48A85A}"/>
              </a:ext>
            </a:extLst>
          </p:cNvPr>
          <p:cNvSpPr txBox="1"/>
          <p:nvPr/>
        </p:nvSpPr>
        <p:spPr>
          <a:xfrm>
            <a:off x="520516" y="901644"/>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P      +    5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P</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r>
              <a:rPr lang="en-GB" sz="2800" b="1" baseline="-25000" dirty="0">
                <a:solidFill>
                  <a:schemeClr val="accent1"/>
                </a:solidFill>
                <a:latin typeface="Century Gothic" panose="020B0502020202020204" pitchFamily="34" charset="0"/>
                <a:sym typeface="Wingdings" pitchFamily="2" charset="2"/>
              </a:rPr>
              <a:t>5</a:t>
            </a:r>
            <a:endParaRPr lang="en-GB" sz="2800" b="1" baseline="-25000" dirty="0"/>
          </a:p>
        </p:txBody>
      </p:sp>
    </p:spTree>
    <p:extLst>
      <p:ext uri="{BB962C8B-B14F-4D97-AF65-F5344CB8AC3E}">
        <p14:creationId xmlns:p14="http://schemas.microsoft.com/office/powerpoint/2010/main" val="936183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14" grpId="0"/>
      <p:bldP spid="17" grpId="0"/>
      <p:bldP spid="18" grpId="0"/>
      <p:bldP spid="19" grpId="0" animBg="1"/>
      <p:bldP spid="20" grpId="0"/>
      <p:bldP spid="21" grpId="0"/>
      <p:bldP spid="2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230832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that links number of moles, mass and M</a:t>
            </a:r>
            <a:r>
              <a:rPr lang="en-GB" sz="2400" baseline="-25000" dirty="0">
                <a:latin typeface="Century Gothic" panose="020B0502020202020204" pitchFamily="34" charset="0"/>
              </a:rPr>
              <a:t>r</a:t>
            </a:r>
            <a:r>
              <a:rPr lang="en-GB" sz="2400" dirty="0">
                <a:latin typeface="Century Gothic" panose="020B0502020202020204" pitchFamily="34" charset="0"/>
              </a:rPr>
              <a:t>.</a:t>
            </a:r>
          </a:p>
          <a:p>
            <a:pPr marL="457200" indent="-457200">
              <a:buAutoNum type="arabicPeriod"/>
            </a:pPr>
            <a:r>
              <a:rPr lang="en-GB" sz="2400" dirty="0">
                <a:latin typeface="Century Gothic" panose="020B0502020202020204" pitchFamily="34" charset="0"/>
              </a:rPr>
              <a:t>Explain what is meant by a limiting reactant.</a:t>
            </a:r>
          </a:p>
          <a:p>
            <a:pPr marL="457200" indent="-457200">
              <a:buAutoNum type="arabicPeriod"/>
            </a:pPr>
            <a:r>
              <a:rPr lang="en-GB" sz="2400" dirty="0">
                <a:latin typeface="Century Gothic" panose="020B0502020202020204" pitchFamily="34" charset="0"/>
              </a:rPr>
              <a:t>Explain what it means for a reactant to be in excess.</a:t>
            </a:r>
          </a:p>
          <a:p>
            <a:pPr marL="457200" indent="-457200">
              <a:buAutoNum type="arabicPeriod"/>
            </a:pPr>
            <a:r>
              <a:rPr lang="en-GB" sz="2400" dirty="0">
                <a:latin typeface="Century Gothic" panose="020B0502020202020204" pitchFamily="34" charset="0"/>
              </a:rPr>
              <a:t>Describe where reactants and products are found in a chemical equation.</a:t>
            </a:r>
          </a:p>
          <a:p>
            <a:pPr marL="457200" indent="-457200">
              <a:buAutoNum type="arabicPeriod"/>
            </a:pPr>
            <a:r>
              <a:rPr lang="en-GB" sz="2400" dirty="0">
                <a:latin typeface="Century Gothic" panose="020B0502020202020204" pitchFamily="34" charset="0"/>
              </a:rPr>
              <a:t>State the units for number of moles. </a:t>
            </a: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2060500"/>
              </a:xfrm>
              <a:prstGeom prst="rect">
                <a:avLst/>
              </a:prstGeom>
              <a:noFill/>
            </p:spPr>
            <p:txBody>
              <a:bodyPr wrap="square">
                <a:spAutoFit/>
              </a:bodyPr>
              <a:lstStyle/>
              <a:p>
                <a:pPr marL="457200" indent="-457200">
                  <a:buAutoNum type="arabicPeriod"/>
                </a:pPr>
                <a14:m>
                  <m:oMath xmlns:m="http://schemas.openxmlformats.org/officeDocument/2006/math">
                    <m:r>
                      <a:rPr lang="en-GB" sz="2400" b="1" i="0" smtClean="0">
                        <a:solidFill>
                          <a:schemeClr val="accent2">
                            <a:lumMod val="60000"/>
                            <a:lumOff val="40000"/>
                          </a:schemeClr>
                        </a:solidFill>
                        <a:latin typeface="Cambria Math" panose="02040503050406030204" pitchFamily="18" charset="0"/>
                        <a:sym typeface="Wingdings" pitchFamily="2" charset="2"/>
                      </a:rPr>
                      <m:t>𝐧𝐮𝐦𝐛𝐞𝐫</m:t>
                    </m:r>
                    <m:r>
                      <a:rPr lang="en-GB" sz="2400" b="1" i="0" smtClean="0">
                        <a:solidFill>
                          <a:schemeClr val="accent2">
                            <a:lumMod val="60000"/>
                            <a:lumOff val="40000"/>
                          </a:schemeClr>
                        </a:solidFill>
                        <a:latin typeface="Cambria Math" panose="02040503050406030204" pitchFamily="18" charset="0"/>
                        <a:sym typeface="Wingdings" pitchFamily="2" charset="2"/>
                      </a:rPr>
                      <m:t> </m:t>
                    </m:r>
                    <m:r>
                      <a:rPr lang="en-GB" sz="2400" b="1" i="0" smtClean="0">
                        <a:solidFill>
                          <a:schemeClr val="accent2">
                            <a:lumMod val="60000"/>
                            <a:lumOff val="40000"/>
                          </a:schemeClr>
                        </a:solidFill>
                        <a:latin typeface="Cambria Math" panose="02040503050406030204" pitchFamily="18" charset="0"/>
                        <a:sym typeface="Wingdings" pitchFamily="2" charset="2"/>
                      </a:rPr>
                      <m:t>𝐨𝐟</m:t>
                    </m:r>
                    <m:r>
                      <a:rPr lang="en-GB" sz="2400" b="1" i="0" smtClean="0">
                        <a:solidFill>
                          <a:schemeClr val="accent2">
                            <a:lumMod val="60000"/>
                            <a:lumOff val="40000"/>
                          </a:schemeClr>
                        </a:solidFill>
                        <a:latin typeface="Cambria Math" panose="02040503050406030204" pitchFamily="18" charset="0"/>
                        <a:sym typeface="Wingdings" pitchFamily="2" charset="2"/>
                      </a:rPr>
                      <m:t> </m:t>
                    </m:r>
                    <m:r>
                      <a:rPr lang="en-GB" sz="2400" b="1" i="0" smtClean="0">
                        <a:solidFill>
                          <a:schemeClr val="accent2">
                            <a:lumMod val="60000"/>
                            <a:lumOff val="40000"/>
                          </a:schemeClr>
                        </a:solidFill>
                        <a:latin typeface="Cambria Math" panose="02040503050406030204" pitchFamily="18" charset="0"/>
                        <a:sym typeface="Wingdings" pitchFamily="2" charset="2"/>
                      </a:rPr>
                      <m:t>𝐦𝐨𝐥𝐞𝐬</m:t>
                    </m:r>
                    <m:r>
                      <a:rPr lang="en-GB" sz="2400" b="1" i="0" smtClean="0">
                        <a:solidFill>
                          <a:schemeClr val="accent2">
                            <a:lumMod val="60000"/>
                            <a:lumOff val="40000"/>
                          </a:schemeClr>
                        </a:solidFill>
                        <a:latin typeface="Cambria Math" panose="02040503050406030204" pitchFamily="18" charset="0"/>
                        <a:sym typeface="Wingdings" pitchFamily="2" charset="2"/>
                      </a:rPr>
                      <m:t>= </m:t>
                    </m:r>
                    <m:f>
                      <m:fPr>
                        <m:ctrlPr>
                          <a:rPr lang="en-GB" sz="2400" b="1" i="1" smtClean="0">
                            <a:solidFill>
                              <a:schemeClr val="accent2">
                                <a:lumMod val="60000"/>
                                <a:lumOff val="40000"/>
                              </a:schemeClr>
                            </a:solidFill>
                            <a:latin typeface="Cambria Math" panose="02040503050406030204" pitchFamily="18" charset="0"/>
                            <a:sym typeface="Wingdings" pitchFamily="2" charset="2"/>
                          </a:rPr>
                        </m:ctrlPr>
                      </m:fPr>
                      <m:num>
                        <m:r>
                          <a:rPr lang="en-GB" sz="2400" b="1" i="0" smtClean="0">
                            <a:solidFill>
                              <a:schemeClr val="accent2">
                                <a:lumMod val="60000"/>
                                <a:lumOff val="40000"/>
                              </a:schemeClr>
                            </a:solidFill>
                            <a:latin typeface="Cambria Math" panose="02040503050406030204" pitchFamily="18" charset="0"/>
                            <a:sym typeface="Wingdings" pitchFamily="2" charset="2"/>
                          </a:rPr>
                          <m:t>𝐦𝐚𝐬𝐬</m:t>
                        </m:r>
                      </m:num>
                      <m:den>
                        <m:r>
                          <a:rPr lang="en-GB" sz="2400" b="1" i="0" smtClean="0">
                            <a:solidFill>
                              <a:schemeClr val="accent2">
                                <a:lumMod val="60000"/>
                                <a:lumOff val="40000"/>
                              </a:schemeClr>
                            </a:solidFill>
                            <a:latin typeface="Cambria Math" panose="02040503050406030204" pitchFamily="18" charset="0"/>
                            <a:sym typeface="Wingdings" pitchFamily="2" charset="2"/>
                          </a:rPr>
                          <m:t>𝐌</m:t>
                        </m:r>
                        <m:r>
                          <a:rPr lang="en-GB" sz="2400" b="1" i="0" baseline="-25000" smtClean="0">
                            <a:solidFill>
                              <a:schemeClr val="accent2">
                                <a:lumMod val="60000"/>
                                <a:lumOff val="40000"/>
                              </a:schemeClr>
                            </a:solidFill>
                            <a:latin typeface="Cambria Math" panose="02040503050406030204" pitchFamily="18" charset="0"/>
                            <a:sym typeface="Wingdings" pitchFamily="2" charset="2"/>
                          </a:rPr>
                          <m:t>𝐫</m:t>
                        </m:r>
                      </m:den>
                    </m:f>
                  </m:oMath>
                </a14:m>
                <a:endParaRPr lang="en-GB" sz="2400" b="1" dirty="0">
                  <a:solidFill>
                    <a:schemeClr val="accent2">
                      <a:lumMod val="60000"/>
                      <a:lumOff val="40000"/>
                    </a:schemeClr>
                  </a:solidFill>
                  <a:latin typeface="Century Gothic" panose="020B0502020202020204" pitchFamily="34" charset="0"/>
                  <a:sym typeface="Wingdings" pitchFamily="2" charset="2"/>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The reactant that will run out first/will be all used up.</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The reactant that will not run out.</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Reactants are found on the left and products are found on the right.</a:t>
                </a:r>
              </a:p>
              <a:p>
                <a:pPr marL="457200" indent="-457200">
                  <a:buAutoNum type="arabicPeriod"/>
                </a:pPr>
                <a:r>
                  <a:rPr lang="en-GB" sz="2400" b="1" dirty="0">
                    <a:solidFill>
                      <a:schemeClr val="accent2">
                        <a:lumMod val="60000"/>
                        <a:lumOff val="40000"/>
                      </a:schemeClr>
                    </a:solidFill>
                    <a:latin typeface="Century Gothic" panose="020B0502020202020204" pitchFamily="34" charset="0"/>
                    <a:sym typeface="Wingdings" pitchFamily="2" charset="2"/>
                  </a:rPr>
                  <a:t>Mol </a:t>
                </a:r>
                <a:endParaRPr lang="en-GB" sz="2400" b="1" dirty="0">
                  <a:solidFill>
                    <a:schemeClr val="accent2">
                      <a:lumMod val="60000"/>
                      <a:lumOff val="40000"/>
                    </a:schemeClr>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2060500"/>
              </a:xfrm>
              <a:prstGeom prst="rect">
                <a:avLst/>
              </a:prstGeom>
              <a:blipFill>
                <a:blip r:embed="rId3"/>
                <a:stretch>
                  <a:fillRect l="-897" b="-5521"/>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292538" y="2666145"/>
                <a:ext cx="2277667"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𝐂𝐇𝟒</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292538" y="2666145"/>
                <a:ext cx="2277667" cy="727763"/>
              </a:xfrm>
              <a:prstGeom prst="rect">
                <a:avLst/>
              </a:prstGeom>
              <a:blipFill>
                <a:blip r:embed="rId3"/>
                <a:stretch>
                  <a:fillRect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300955" y="3346662"/>
                <a:ext cx="2096255" cy="783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𝐂𝐇𝟒</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𝟑𝟐</m:t>
                          </m:r>
                        </m:num>
                        <m:den>
                          <m:r>
                            <a:rPr lang="en-GB" sz="2400" b="1" i="1" smtClean="0">
                              <a:solidFill>
                                <a:schemeClr val="accent1"/>
                              </a:solidFill>
                              <a:latin typeface="Cambria Math" panose="02040503050406030204" pitchFamily="18" charset="0"/>
                            </a:rPr>
                            <m:t>𝟏𝟔</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300955" y="3346662"/>
                <a:ext cx="2096255" cy="783804"/>
              </a:xfrm>
              <a:prstGeom prst="rect">
                <a:avLst/>
              </a:prstGeom>
              <a:blipFill>
                <a:blip r:embed="rId4"/>
                <a:stretch>
                  <a:fillRect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241320" y="4300819"/>
                <a:ext cx="223003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𝐂𝐇𝟒</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241320" y="4300819"/>
                <a:ext cx="2230031" cy="461665"/>
              </a:xfrm>
              <a:prstGeom prst="rect">
                <a:avLst/>
              </a:prstGeom>
              <a:blipFill>
                <a:blip r:embed="rId5"/>
                <a:stretch>
                  <a:fillRect b="-243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6155449" y="2509179"/>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𝟓𝟔𝟐𝟓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6155449" y="2509179"/>
                <a:ext cx="6036551" cy="461665"/>
              </a:xfrm>
              <a:prstGeom prst="rect">
                <a:avLst/>
              </a:prstGeom>
              <a:blipFill>
                <a:blip r:embed="rId6"/>
                <a:stretch>
                  <a:fillRect l="-21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6155449" y="3082704"/>
                <a:ext cx="5212767"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6155449" y="3082704"/>
                <a:ext cx="5212767" cy="727763"/>
              </a:xfrm>
              <a:prstGeom prst="rect">
                <a:avLst/>
              </a:prstGeom>
              <a:blipFill>
                <a:blip r:embed="rId7"/>
                <a:stretch>
                  <a:fillRect l="-243"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6189316" y="3946304"/>
                <a:ext cx="3745516" cy="73013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𝟓𝟔𝟐𝟓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𝟒𝟒</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6189316" y="3946304"/>
                <a:ext cx="3745516" cy="730136"/>
              </a:xfrm>
              <a:prstGeom prst="rect">
                <a:avLst/>
              </a:prstGeom>
              <a:blipFill>
                <a:blip r:embed="rId8"/>
                <a:stretch>
                  <a:fillRect l="-338"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6206249" y="4809904"/>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u="sng" smtClean="0">
                          <a:solidFill>
                            <a:schemeClr val="accent1"/>
                          </a:solidFill>
                          <a:latin typeface="Cambria Math" panose="02040503050406030204" pitchFamily="18" charset="0"/>
                        </a:rPr>
                        <m:t>𝐦𝐚𝐬𝐬</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𝟔𝟖</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𝟕𝟓</m:t>
                      </m:r>
                      <m:r>
                        <a:rPr lang="en-GB" sz="2400" b="1" i="0" u="sng" smtClean="0">
                          <a:solidFill>
                            <a:schemeClr val="accent1"/>
                          </a:solidFill>
                          <a:latin typeface="Cambria Math" panose="02040503050406030204" pitchFamily="18" charset="0"/>
                        </a:rPr>
                        <m:t> </m:t>
                      </m:r>
                      <m:r>
                        <a:rPr lang="en-GB" sz="2400" b="1" i="0" u="sng" smtClean="0">
                          <a:solidFill>
                            <a:schemeClr val="accent1"/>
                          </a:solidFill>
                          <a:latin typeface="Cambria Math" panose="02040503050406030204" pitchFamily="18" charset="0"/>
                        </a:rPr>
                        <m:t>𝐠</m:t>
                      </m:r>
                    </m:oMath>
                  </m:oMathPara>
                </a14:m>
                <a:endParaRPr lang="en-GB" sz="2400" b="1" u="sng"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6206249" y="4809904"/>
                <a:ext cx="2971617" cy="461665"/>
              </a:xfrm>
              <a:prstGeom prst="rect">
                <a:avLst/>
              </a:prstGeom>
              <a:blipFill>
                <a:blip r:embed="rId9"/>
                <a:stretch>
                  <a:fillRect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DC43C7-ECF9-320F-B457-596E1A43ABFF}"/>
                  </a:ext>
                </a:extLst>
              </p:cNvPr>
              <p:cNvSpPr txBox="1"/>
              <p:nvPr/>
            </p:nvSpPr>
            <p:spPr>
              <a:xfrm>
                <a:off x="2768009" y="2546696"/>
                <a:ext cx="2125268"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A5DC43C7-ECF9-320F-B457-596E1A43ABFF}"/>
                  </a:ext>
                </a:extLst>
              </p:cNvPr>
              <p:cNvSpPr txBox="1">
                <a:spLocks noRot="1" noChangeAspect="1" noMove="1" noResize="1" noEditPoints="1" noAdjustHandles="1" noChangeArrowheads="1" noChangeShapeType="1" noTextEdit="1"/>
              </p:cNvSpPr>
              <p:nvPr/>
            </p:nvSpPr>
            <p:spPr>
              <a:xfrm>
                <a:off x="2768009" y="2546696"/>
                <a:ext cx="2125268" cy="727763"/>
              </a:xfrm>
              <a:prstGeom prst="rect">
                <a:avLst/>
              </a:prstGeom>
              <a:blipFill>
                <a:blip r:embed="rId10"/>
                <a:stretch>
                  <a:fillRect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1D44A6-F90B-C5AA-7BA6-8C6EA509C6F4}"/>
                  </a:ext>
                </a:extLst>
              </p:cNvPr>
              <p:cNvSpPr txBox="1"/>
              <p:nvPr/>
            </p:nvSpPr>
            <p:spPr>
              <a:xfrm>
                <a:off x="2825853" y="3326067"/>
                <a:ext cx="1869716" cy="786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𝟏𝟎𝟎</m:t>
                          </m:r>
                        </m:num>
                        <m:den>
                          <m:r>
                            <a:rPr lang="en-GB" sz="2400" b="1" i="1" smtClean="0">
                              <a:solidFill>
                                <a:schemeClr val="accent1"/>
                              </a:solidFill>
                              <a:latin typeface="Cambria Math" panose="02040503050406030204" pitchFamily="18" charset="0"/>
                            </a:rPr>
                            <m:t>𝟑𝟐</m:t>
                          </m:r>
                        </m:den>
                      </m:f>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121D44A6-F90B-C5AA-7BA6-8C6EA509C6F4}"/>
                  </a:ext>
                </a:extLst>
              </p:cNvPr>
              <p:cNvSpPr txBox="1">
                <a:spLocks noRot="1" noChangeAspect="1" noMove="1" noResize="1" noEditPoints="1" noAdjustHandles="1" noChangeArrowheads="1" noChangeShapeType="1" noTextEdit="1"/>
              </p:cNvSpPr>
              <p:nvPr/>
            </p:nvSpPr>
            <p:spPr>
              <a:xfrm>
                <a:off x="2825853" y="3326067"/>
                <a:ext cx="1869716" cy="786177"/>
              </a:xfrm>
              <a:prstGeom prst="rect">
                <a:avLst/>
              </a:prstGeom>
              <a:blipFill>
                <a:blip r:embed="rId11"/>
                <a:stretch>
                  <a:fillRect b="-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B95FF4-BB5A-37E8-51D1-4516DC38495E}"/>
                  </a:ext>
                </a:extLst>
              </p:cNvPr>
              <p:cNvSpPr txBox="1"/>
              <p:nvPr/>
            </p:nvSpPr>
            <p:spPr>
              <a:xfrm>
                <a:off x="2815644" y="4280224"/>
                <a:ext cx="276961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32B95FF4-BB5A-37E8-51D1-4516DC38495E}"/>
                  </a:ext>
                </a:extLst>
              </p:cNvPr>
              <p:cNvSpPr txBox="1">
                <a:spLocks noRot="1" noChangeAspect="1" noMove="1" noResize="1" noEditPoints="1" noAdjustHandles="1" noChangeArrowheads="1" noChangeShapeType="1" noTextEdit="1"/>
              </p:cNvSpPr>
              <p:nvPr/>
            </p:nvSpPr>
            <p:spPr>
              <a:xfrm>
                <a:off x="2815644" y="4280224"/>
                <a:ext cx="2769610" cy="461665"/>
              </a:xfrm>
              <a:prstGeom prst="rect">
                <a:avLst/>
              </a:prstGeom>
              <a:blipFill>
                <a:blip r:embed="rId12"/>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616E74-CE2B-A80F-5827-0348186089EA}"/>
                  </a:ext>
                </a:extLst>
              </p:cNvPr>
              <p:cNvSpPr txBox="1"/>
              <p:nvPr/>
            </p:nvSpPr>
            <p:spPr>
              <a:xfrm>
                <a:off x="233362" y="5278637"/>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𝐂𝐇𝟒</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85616E74-CE2B-A80F-5827-0348186089EA}"/>
                  </a:ext>
                </a:extLst>
              </p:cNvPr>
              <p:cNvSpPr txBox="1">
                <a:spLocks noRot="1" noChangeAspect="1" noMove="1" noResize="1" noEditPoints="1" noAdjustHandles="1" noChangeArrowheads="1" noChangeShapeType="1" noTextEdit="1"/>
              </p:cNvSpPr>
              <p:nvPr/>
            </p:nvSpPr>
            <p:spPr>
              <a:xfrm>
                <a:off x="233362" y="5278637"/>
                <a:ext cx="7684353" cy="822469"/>
              </a:xfrm>
              <a:prstGeom prst="rect">
                <a:avLst/>
              </a:prstGeom>
              <a:blipFill>
                <a:blip r:embed="rId13"/>
                <a:stretch>
                  <a:fillRect l="-330" r="-7096"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96BB3A-5904-600E-99A7-7287D1E85698}"/>
                  </a:ext>
                </a:extLst>
              </p:cNvPr>
              <p:cNvSpPr txBox="1"/>
              <p:nvPr/>
            </p:nvSpPr>
            <p:spPr>
              <a:xfrm>
                <a:off x="229148" y="5961389"/>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𝐂𝐇𝟒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𝟓𝟔𝟐𝟓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EB96BB3A-5904-600E-99A7-7287D1E85698}"/>
                  </a:ext>
                </a:extLst>
              </p:cNvPr>
              <p:cNvSpPr txBox="1">
                <a:spLocks noRot="1" noChangeAspect="1" noMove="1" noResize="1" noEditPoints="1" noAdjustHandles="1" noChangeArrowheads="1" noChangeShapeType="1" noTextEdit="1"/>
              </p:cNvSpPr>
              <p:nvPr/>
            </p:nvSpPr>
            <p:spPr>
              <a:xfrm>
                <a:off x="229148" y="5961389"/>
                <a:ext cx="6036551" cy="822469"/>
              </a:xfrm>
              <a:prstGeom prst="rect">
                <a:avLst/>
              </a:prstGeom>
              <a:blipFill>
                <a:blip r:embed="rId14"/>
                <a:stretch>
                  <a:fillRect l="-420" r="-47269" b="-12121"/>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26208187-493F-6988-BE26-FD153CD0D9A8}"/>
              </a:ext>
            </a:extLst>
          </p:cNvPr>
          <p:cNvSpPr txBox="1"/>
          <p:nvPr/>
        </p:nvSpPr>
        <p:spPr>
          <a:xfrm>
            <a:off x="9118801" y="6150114"/>
            <a:ext cx="749808" cy="707886"/>
          </a:xfrm>
          <a:prstGeom prst="rect">
            <a:avLst/>
          </a:prstGeom>
          <a:noFill/>
        </p:spPr>
        <p:txBody>
          <a:bodyPr wrap="square">
            <a:spAutoFit/>
          </a:bodyPr>
          <a:lstStyle/>
          <a:p>
            <a:r>
              <a:rPr lang="en-GB" sz="4000" dirty="0"/>
              <a:t>✅</a:t>
            </a:r>
          </a:p>
        </p:txBody>
      </p:sp>
      <p:sp>
        <p:nvSpPr>
          <p:cNvPr id="20" name="TextBox 19">
            <a:extLst>
              <a:ext uri="{FF2B5EF4-FFF2-40B4-BE49-F238E27FC236}">
                <a16:creationId xmlns:a16="http://schemas.microsoft.com/office/drawing/2014/main" id="{833BA291-82E2-9221-06DB-B8871A509689}"/>
              </a:ext>
            </a:extLst>
          </p:cNvPr>
          <p:cNvSpPr txBox="1"/>
          <p:nvPr/>
        </p:nvSpPr>
        <p:spPr>
          <a:xfrm>
            <a:off x="8438923" y="5255077"/>
            <a:ext cx="521208" cy="707886"/>
          </a:xfrm>
          <a:prstGeom prst="rect">
            <a:avLst/>
          </a:prstGeom>
          <a:noFill/>
        </p:spPr>
        <p:txBody>
          <a:bodyPr wrap="square">
            <a:spAutoFit/>
          </a:bodyPr>
          <a:lstStyle/>
          <a:p>
            <a:r>
              <a:rPr lang="en-GB" sz="4000" dirty="0"/>
              <a:t>❌</a:t>
            </a:r>
          </a:p>
        </p:txBody>
      </p:sp>
      <p:sp>
        <p:nvSpPr>
          <p:cNvPr id="21" name="TextBox 20">
            <a:extLst>
              <a:ext uri="{FF2B5EF4-FFF2-40B4-BE49-F238E27FC236}">
                <a16:creationId xmlns:a16="http://schemas.microsoft.com/office/drawing/2014/main" id="{D6626D5F-DC19-8312-A008-6B21BA7BE0DA}"/>
              </a:ext>
            </a:extLst>
          </p:cNvPr>
          <p:cNvSpPr txBox="1"/>
          <p:nvPr/>
        </p:nvSpPr>
        <p:spPr>
          <a:xfrm>
            <a:off x="304852" y="2263850"/>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  2</a:t>
            </a:r>
          </a:p>
        </p:txBody>
      </p:sp>
      <p:sp>
        <p:nvSpPr>
          <p:cNvPr id="22" name="TextBox 21">
            <a:extLst>
              <a:ext uri="{FF2B5EF4-FFF2-40B4-BE49-F238E27FC236}">
                <a16:creationId xmlns:a16="http://schemas.microsoft.com/office/drawing/2014/main" id="{55DC8091-00CD-F10E-037D-6040758F1ED1}"/>
              </a:ext>
            </a:extLst>
          </p:cNvPr>
          <p:cNvSpPr txBox="1"/>
          <p:nvPr/>
        </p:nvSpPr>
        <p:spPr>
          <a:xfrm>
            <a:off x="7846593" y="2070261"/>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1</a:t>
            </a:r>
          </a:p>
        </p:txBody>
      </p:sp>
      <p:sp>
        <p:nvSpPr>
          <p:cNvPr id="8" name="TextBox 7">
            <a:extLst>
              <a:ext uri="{FF2B5EF4-FFF2-40B4-BE49-F238E27FC236}">
                <a16:creationId xmlns:a16="http://schemas.microsoft.com/office/drawing/2014/main" id="{264026DF-F427-0C08-B4B0-CAA93A7D1D8E}"/>
              </a:ext>
            </a:extLst>
          </p:cNvPr>
          <p:cNvSpPr txBox="1"/>
          <p:nvPr/>
        </p:nvSpPr>
        <p:spPr>
          <a:xfrm>
            <a:off x="1509274" y="906798"/>
            <a:ext cx="7329925"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CH</a:t>
            </a:r>
            <a:r>
              <a:rPr lang="en-GB" sz="2800" b="1" baseline="-25000" dirty="0">
                <a:solidFill>
                  <a:schemeClr val="accent1"/>
                </a:solidFill>
                <a:latin typeface="Century Gothic" panose="020B0502020202020204" pitchFamily="34" charset="0"/>
              </a:rPr>
              <a:t>4 </a:t>
            </a:r>
            <a:r>
              <a:rPr lang="en-GB" sz="2800" b="1" dirty="0">
                <a:solidFill>
                  <a:schemeClr val="accent1"/>
                </a:solidFill>
                <a:latin typeface="Century Gothic" panose="020B0502020202020204" pitchFamily="34" charset="0"/>
              </a:rPr>
              <a:t>  +   2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H</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  +     CO</a:t>
            </a:r>
            <a:r>
              <a:rPr lang="en-GB" sz="2800" b="1" baseline="-25000" dirty="0">
                <a:solidFill>
                  <a:schemeClr val="accent1"/>
                </a:solidFill>
                <a:latin typeface="Century Gothic" panose="020B0502020202020204" pitchFamily="34" charset="0"/>
                <a:sym typeface="Wingdings" pitchFamily="2" charset="2"/>
              </a:rPr>
              <a:t>2</a:t>
            </a:r>
            <a:endParaRPr lang="en-GB" sz="2800" b="1" baseline="-25000" dirty="0">
              <a:latin typeface="PT Sans" panose="020B0503020203020204" pitchFamily="34" charset="77"/>
            </a:endParaRPr>
          </a:p>
        </p:txBody>
      </p:sp>
      <p:sp>
        <p:nvSpPr>
          <p:cNvPr id="9" name="TextBox 8">
            <a:extLst>
              <a:ext uri="{FF2B5EF4-FFF2-40B4-BE49-F238E27FC236}">
                <a16:creationId xmlns:a16="http://schemas.microsoft.com/office/drawing/2014/main" id="{8FFC566E-7EA6-57EE-5E38-C5AB30176521}"/>
              </a:ext>
            </a:extLst>
          </p:cNvPr>
          <p:cNvSpPr txBox="1"/>
          <p:nvPr/>
        </p:nvSpPr>
        <p:spPr>
          <a:xfrm>
            <a:off x="336127" y="1459208"/>
            <a:ext cx="10494434" cy="830997"/>
          </a:xfrm>
          <a:prstGeom prst="rect">
            <a:avLst/>
          </a:prstGeom>
          <a:noFill/>
        </p:spPr>
        <p:txBody>
          <a:bodyPr wrap="square">
            <a:spAutoFit/>
          </a:bodyPr>
          <a:lstStyle/>
          <a:p>
            <a:r>
              <a:rPr lang="en-GB" sz="2400" i="1" dirty="0">
                <a:latin typeface="Century Gothic" panose="020B0502020202020204" pitchFamily="34" charset="0"/>
              </a:rPr>
              <a:t>Calculate the mass of carbon dioxide that would be formed when 32 g of methane burns in 100 g of oxygen.</a:t>
            </a:r>
          </a:p>
        </p:txBody>
      </p:sp>
      <p:sp>
        <p:nvSpPr>
          <p:cNvPr id="23" name="Title 1">
            <a:extLst>
              <a:ext uri="{FF2B5EF4-FFF2-40B4-BE49-F238E27FC236}">
                <a16:creationId xmlns:a16="http://schemas.microsoft.com/office/drawing/2014/main" id="{D636A7D7-CCD0-3F8D-0237-564AA1CE46D6}"/>
              </a:ext>
            </a:extLst>
          </p:cNvPr>
          <p:cNvSpPr txBox="1">
            <a:spLocks/>
          </p:cNvSpPr>
          <p:nvPr/>
        </p:nvSpPr>
        <p:spPr>
          <a:xfrm>
            <a:off x="207034" y="122447"/>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I: using limiting reactants in calculations</a:t>
            </a:r>
          </a:p>
        </p:txBody>
      </p:sp>
    </p:spTree>
    <p:extLst>
      <p:ext uri="{BB962C8B-B14F-4D97-AF65-F5344CB8AC3E}">
        <p14:creationId xmlns:p14="http://schemas.microsoft.com/office/powerpoint/2010/main" val="3561787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10" grpId="0"/>
      <p:bldP spid="11" grpId="0"/>
      <p:bldP spid="12" grpId="0"/>
      <p:bldP spid="13" grpId="0"/>
      <p:bldP spid="14" grpId="0"/>
      <p:bldP spid="15" grpId="0"/>
      <p:bldP spid="16" grpId="0"/>
      <p:bldP spid="17" grpId="0"/>
      <p:bldP spid="17" grpId="1"/>
      <p:bldP spid="18" grpId="0"/>
      <p:bldP spid="19" grpId="0"/>
      <p:bldP spid="20" grpId="0"/>
      <p:bldP spid="20" grpId="1"/>
      <p:bldP spid="21" grpId="0"/>
      <p:bldP spid="22"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292538" y="2666145"/>
                <a:ext cx="2771938"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𝐀𝐥𝟐𝐎𝟑</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292538" y="2666145"/>
                <a:ext cx="2771938" cy="727763"/>
              </a:xfrm>
              <a:prstGeom prst="rect">
                <a:avLst/>
              </a:prstGeom>
              <a:blipFill>
                <a:blip r:embed="rId3"/>
                <a:stretch>
                  <a:fillRect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300955" y="3346662"/>
                <a:ext cx="2625125" cy="786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𝐀𝐥</m:t>
                      </m:r>
                      <m:r>
                        <a:rPr lang="en-GB" sz="2400" b="1" baseline="-2500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𝐎</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𝟏𝟖𝟎</m:t>
                          </m:r>
                        </m:num>
                        <m:den>
                          <m:r>
                            <a:rPr lang="en-GB" sz="2400" b="1" i="1" smtClean="0">
                              <a:solidFill>
                                <a:schemeClr val="accent1"/>
                              </a:solidFill>
                              <a:latin typeface="Cambria Math" panose="02040503050406030204" pitchFamily="18" charset="0"/>
                            </a:rPr>
                            <m:t>𝟏𝟎𝟐</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300955" y="3346662"/>
                <a:ext cx="2625125" cy="786177"/>
              </a:xfrm>
              <a:prstGeom prst="rect">
                <a:avLst/>
              </a:prstGeom>
              <a:blipFill>
                <a:blip r:embed="rId4"/>
                <a:stretch>
                  <a:fillRect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241319" y="4300819"/>
                <a:ext cx="306880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𝐀𝐥</m:t>
                      </m:r>
                      <m:r>
                        <a:rPr lang="en-GB" sz="2400" b="1" baseline="-2500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𝐎</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𝟕𝟔𝟓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241319" y="4300819"/>
                <a:ext cx="3068809" cy="461665"/>
              </a:xfrm>
              <a:prstGeom prst="rect">
                <a:avLst/>
              </a:prstGeom>
              <a:blipFill>
                <a:blip r:embed="rId5"/>
                <a:stretch>
                  <a:fillRect r="-413" b="-243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5982452" y="2509179"/>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𝟐𝟏𝟒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5982452" y="2509179"/>
                <a:ext cx="6036551" cy="461665"/>
              </a:xfrm>
              <a:prstGeom prst="rect">
                <a:avLst/>
              </a:prstGeom>
              <a:blipFill>
                <a:blip r:embed="rId6"/>
                <a:stretch>
                  <a:fillRect l="-21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5982452" y="3082704"/>
                <a:ext cx="5212767"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𝐀𝐥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5982452" y="3082704"/>
                <a:ext cx="5212767" cy="727763"/>
              </a:xfrm>
              <a:prstGeom prst="rect">
                <a:avLst/>
              </a:prstGeom>
              <a:blipFill>
                <a:blip r:embed="rId7"/>
                <a:stretch>
                  <a:fillRect l="-243"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6189316" y="3946304"/>
                <a:ext cx="3745516"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𝟐𝟏𝟒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𝟐𝟕</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6189316" y="3946304"/>
                <a:ext cx="3745516" cy="727763"/>
              </a:xfrm>
              <a:prstGeom prst="rect">
                <a:avLst/>
              </a:prstGeom>
              <a:blipFill>
                <a:blip r:embed="rId8"/>
                <a:stretch>
                  <a:fillRect l="-338"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6206249" y="4809904"/>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u="sng" smtClean="0">
                          <a:solidFill>
                            <a:schemeClr val="accent1"/>
                          </a:solidFill>
                          <a:latin typeface="Cambria Math" panose="02040503050406030204" pitchFamily="18" charset="0"/>
                        </a:rPr>
                        <m:t>𝐦𝐚𝐬𝐬</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𝟖𝟔</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𝟕𝟗</m:t>
                      </m:r>
                      <m:r>
                        <a:rPr lang="en-GB" sz="2400" b="1" i="0" u="sng" smtClean="0">
                          <a:solidFill>
                            <a:schemeClr val="accent1"/>
                          </a:solidFill>
                          <a:latin typeface="Cambria Math" panose="02040503050406030204" pitchFamily="18" charset="0"/>
                        </a:rPr>
                        <m:t> </m:t>
                      </m:r>
                      <m:r>
                        <a:rPr lang="en-GB" sz="2400" b="1" i="0" u="sng" smtClean="0">
                          <a:solidFill>
                            <a:schemeClr val="accent1"/>
                          </a:solidFill>
                          <a:latin typeface="Cambria Math" panose="02040503050406030204" pitchFamily="18" charset="0"/>
                        </a:rPr>
                        <m:t>𝐠</m:t>
                      </m:r>
                    </m:oMath>
                  </m:oMathPara>
                </a14:m>
                <a:endParaRPr lang="en-GB" sz="2400" b="1" u="sng"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6206249" y="4809904"/>
                <a:ext cx="2971617" cy="461665"/>
              </a:xfrm>
              <a:prstGeom prst="rect">
                <a:avLst/>
              </a:prstGeom>
              <a:blipFill>
                <a:blip r:embed="rId9"/>
                <a:stretch>
                  <a:fillRect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DC43C7-ECF9-320F-B457-596E1A43ABFF}"/>
                  </a:ext>
                </a:extLst>
              </p:cNvPr>
              <p:cNvSpPr txBox="1"/>
              <p:nvPr/>
            </p:nvSpPr>
            <p:spPr>
              <a:xfrm>
                <a:off x="3356195" y="2546696"/>
                <a:ext cx="2125268"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𝐅𝐞</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A5DC43C7-ECF9-320F-B457-596E1A43ABFF}"/>
                  </a:ext>
                </a:extLst>
              </p:cNvPr>
              <p:cNvSpPr txBox="1">
                <a:spLocks noRot="1" noChangeAspect="1" noMove="1" noResize="1" noEditPoints="1" noAdjustHandles="1" noChangeArrowheads="1" noChangeShapeType="1" noTextEdit="1"/>
              </p:cNvSpPr>
              <p:nvPr/>
            </p:nvSpPr>
            <p:spPr>
              <a:xfrm>
                <a:off x="3356195" y="2546696"/>
                <a:ext cx="2125268" cy="727763"/>
              </a:xfrm>
              <a:prstGeom prst="rect">
                <a:avLst/>
              </a:prstGeom>
              <a:blipFill>
                <a:blip r:embed="rId10"/>
                <a:stretch>
                  <a:fillRect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1D44A6-F90B-C5AA-7BA6-8C6EA509C6F4}"/>
                  </a:ext>
                </a:extLst>
              </p:cNvPr>
              <p:cNvSpPr txBox="1"/>
              <p:nvPr/>
            </p:nvSpPr>
            <p:spPr>
              <a:xfrm>
                <a:off x="3414039" y="3326067"/>
                <a:ext cx="1869716" cy="78617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𝐅𝐞</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𝟏𝟖𝟎</m:t>
                          </m:r>
                        </m:num>
                        <m:den>
                          <m:r>
                            <a:rPr lang="en-GB" sz="2400" b="1" i="1" smtClean="0">
                              <a:solidFill>
                                <a:schemeClr val="accent1"/>
                              </a:solidFill>
                              <a:latin typeface="Cambria Math" panose="02040503050406030204" pitchFamily="18" charset="0"/>
                            </a:rPr>
                            <m:t>𝟓𝟔</m:t>
                          </m:r>
                        </m:den>
                      </m:f>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121D44A6-F90B-C5AA-7BA6-8C6EA509C6F4}"/>
                  </a:ext>
                </a:extLst>
              </p:cNvPr>
              <p:cNvSpPr txBox="1">
                <a:spLocks noRot="1" noChangeAspect="1" noMove="1" noResize="1" noEditPoints="1" noAdjustHandles="1" noChangeArrowheads="1" noChangeShapeType="1" noTextEdit="1"/>
              </p:cNvSpPr>
              <p:nvPr/>
            </p:nvSpPr>
            <p:spPr>
              <a:xfrm>
                <a:off x="3414039" y="3326067"/>
                <a:ext cx="1869716" cy="786177"/>
              </a:xfrm>
              <a:prstGeom prst="rect">
                <a:avLst/>
              </a:prstGeom>
              <a:blipFill>
                <a:blip r:embed="rId11"/>
                <a:stretch>
                  <a:fillRect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B95FF4-BB5A-37E8-51D1-4516DC38495E}"/>
                  </a:ext>
                </a:extLst>
              </p:cNvPr>
              <p:cNvSpPr txBox="1"/>
              <p:nvPr/>
            </p:nvSpPr>
            <p:spPr>
              <a:xfrm>
                <a:off x="3403830" y="4280224"/>
                <a:ext cx="276961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𝐅𝐞</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𝟐𝟏𝟒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32B95FF4-BB5A-37E8-51D1-4516DC38495E}"/>
                  </a:ext>
                </a:extLst>
              </p:cNvPr>
              <p:cNvSpPr txBox="1">
                <a:spLocks noRot="1" noChangeAspect="1" noMove="1" noResize="1" noEditPoints="1" noAdjustHandles="1" noChangeArrowheads="1" noChangeShapeType="1" noTextEdit="1"/>
              </p:cNvSpPr>
              <p:nvPr/>
            </p:nvSpPr>
            <p:spPr>
              <a:xfrm>
                <a:off x="3403830" y="4280224"/>
                <a:ext cx="2769610" cy="461665"/>
              </a:xfrm>
              <a:prstGeom prst="rect">
                <a:avLst/>
              </a:prstGeom>
              <a:blipFill>
                <a:blip r:embed="rId12"/>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616E74-CE2B-A80F-5827-0348186089EA}"/>
                  </a:ext>
                </a:extLst>
              </p:cNvPr>
              <p:cNvSpPr txBox="1"/>
              <p:nvPr/>
            </p:nvSpPr>
            <p:spPr>
              <a:xfrm>
                <a:off x="233362" y="5278637"/>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𝐅𝐞</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𝐧𝐞𝐞𝐝𝐞𝐝</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𝐭𝐨</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𝐫𝐞𝐚𝐜𝐭</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𝐰𝐢𝐭𝐡</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𝟏</m:t>
                      </m:r>
                      <m:r>
                        <a:rPr lang="en-GB" sz="2400" b="1" smtClean="0">
                          <a:solidFill>
                            <a:schemeClr val="accent1"/>
                          </a:solidFill>
                          <a:latin typeface="Cambria Math" panose="02040503050406030204" pitchFamily="18" charset="0"/>
                        </a:rPr>
                        <m:t>.</m:t>
                      </m:r>
                      <m:r>
                        <a:rPr lang="en-GB" sz="2400" b="1" smtClean="0">
                          <a:solidFill>
                            <a:schemeClr val="accent1"/>
                          </a:solidFill>
                          <a:latin typeface="Cambria Math" panose="02040503050406030204" pitchFamily="18" charset="0"/>
                        </a:rPr>
                        <m:t>𝟕𝟔𝟓</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𝐀𝐥</m:t>
                      </m:r>
                      <m:r>
                        <a:rPr lang="en-GB" sz="2400" b="1" baseline="-2500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𝐎</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𝟓𝟐𝟗</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85616E74-CE2B-A80F-5827-0348186089EA}"/>
                  </a:ext>
                </a:extLst>
              </p:cNvPr>
              <p:cNvSpPr txBox="1">
                <a:spLocks noRot="1" noChangeAspect="1" noMove="1" noResize="1" noEditPoints="1" noAdjustHandles="1" noChangeArrowheads="1" noChangeShapeType="1" noTextEdit="1"/>
              </p:cNvSpPr>
              <p:nvPr/>
            </p:nvSpPr>
            <p:spPr>
              <a:xfrm>
                <a:off x="233362" y="5278637"/>
                <a:ext cx="7684353" cy="822469"/>
              </a:xfrm>
              <a:prstGeom prst="rect">
                <a:avLst/>
              </a:prstGeom>
              <a:blipFill>
                <a:blip r:embed="rId13"/>
                <a:stretch>
                  <a:fillRect l="-330" r="-18812"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96BB3A-5904-600E-99A7-7287D1E85698}"/>
                  </a:ext>
                </a:extLst>
              </p:cNvPr>
              <p:cNvSpPr txBox="1"/>
              <p:nvPr/>
            </p:nvSpPr>
            <p:spPr>
              <a:xfrm>
                <a:off x="229148" y="5961389"/>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a:solidFill>
                            <a:schemeClr val="accent1"/>
                          </a:solidFill>
                          <a:latin typeface="Cambria Math" panose="02040503050406030204" pitchFamily="18" charset="0"/>
                        </a:rPr>
                        <m:t>𝐀𝐥</m:t>
                      </m:r>
                      <m:r>
                        <a:rPr lang="en-GB" sz="2400" b="1" baseline="-25000">
                          <a:solidFill>
                            <a:schemeClr val="accent1"/>
                          </a:solidFill>
                          <a:latin typeface="Cambria Math" panose="02040503050406030204" pitchFamily="18" charset="0"/>
                        </a:rPr>
                        <m:t>𝟐</m:t>
                      </m:r>
                      <m:r>
                        <a:rPr lang="en-GB" sz="2400" b="1">
                          <a:solidFill>
                            <a:schemeClr val="accent1"/>
                          </a:solidFill>
                          <a:latin typeface="Cambria Math" panose="02040503050406030204" pitchFamily="18" charset="0"/>
                        </a:rPr>
                        <m:t>𝐎</m:t>
                      </m:r>
                      <m:r>
                        <a:rPr lang="en-GB" sz="2400" b="1" baseline="-2500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𝟐𝟏𝟒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𝐅𝐞</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𝟔𝟎𝟕</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EB96BB3A-5904-600E-99A7-7287D1E85698}"/>
                  </a:ext>
                </a:extLst>
              </p:cNvPr>
              <p:cNvSpPr txBox="1">
                <a:spLocks noRot="1" noChangeAspect="1" noMove="1" noResize="1" noEditPoints="1" noAdjustHandles="1" noChangeArrowheads="1" noChangeShapeType="1" noTextEdit="1"/>
              </p:cNvSpPr>
              <p:nvPr/>
            </p:nvSpPr>
            <p:spPr>
              <a:xfrm>
                <a:off x="229148" y="5961389"/>
                <a:ext cx="6036551" cy="822469"/>
              </a:xfrm>
              <a:prstGeom prst="rect">
                <a:avLst/>
              </a:prstGeom>
              <a:blipFill>
                <a:blip r:embed="rId14"/>
                <a:stretch>
                  <a:fillRect l="-420" r="-50630" b="-12121"/>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26208187-493F-6988-BE26-FD153CD0D9A8}"/>
              </a:ext>
            </a:extLst>
          </p:cNvPr>
          <p:cNvSpPr txBox="1"/>
          <p:nvPr/>
        </p:nvSpPr>
        <p:spPr>
          <a:xfrm>
            <a:off x="9393121" y="6150114"/>
            <a:ext cx="749808" cy="707886"/>
          </a:xfrm>
          <a:prstGeom prst="rect">
            <a:avLst/>
          </a:prstGeom>
          <a:noFill/>
        </p:spPr>
        <p:txBody>
          <a:bodyPr wrap="square">
            <a:spAutoFit/>
          </a:bodyPr>
          <a:lstStyle/>
          <a:p>
            <a:r>
              <a:rPr lang="en-GB" sz="4000" dirty="0"/>
              <a:t>✅</a:t>
            </a:r>
          </a:p>
        </p:txBody>
      </p:sp>
      <p:sp>
        <p:nvSpPr>
          <p:cNvPr id="20" name="TextBox 19">
            <a:extLst>
              <a:ext uri="{FF2B5EF4-FFF2-40B4-BE49-F238E27FC236}">
                <a16:creationId xmlns:a16="http://schemas.microsoft.com/office/drawing/2014/main" id="{833BA291-82E2-9221-06DB-B8871A509689}"/>
              </a:ext>
            </a:extLst>
          </p:cNvPr>
          <p:cNvSpPr txBox="1"/>
          <p:nvPr/>
        </p:nvSpPr>
        <p:spPr>
          <a:xfrm>
            <a:off x="9298459" y="5291653"/>
            <a:ext cx="521208" cy="707886"/>
          </a:xfrm>
          <a:prstGeom prst="rect">
            <a:avLst/>
          </a:prstGeom>
          <a:noFill/>
        </p:spPr>
        <p:txBody>
          <a:bodyPr wrap="square">
            <a:spAutoFit/>
          </a:bodyPr>
          <a:lstStyle/>
          <a:p>
            <a:r>
              <a:rPr lang="en-GB" sz="4000" dirty="0"/>
              <a:t>❌</a:t>
            </a:r>
          </a:p>
        </p:txBody>
      </p:sp>
      <p:sp>
        <p:nvSpPr>
          <p:cNvPr id="21" name="TextBox 20">
            <a:extLst>
              <a:ext uri="{FF2B5EF4-FFF2-40B4-BE49-F238E27FC236}">
                <a16:creationId xmlns:a16="http://schemas.microsoft.com/office/drawing/2014/main" id="{D6626D5F-DC19-8312-A008-6B21BA7BE0DA}"/>
              </a:ext>
            </a:extLst>
          </p:cNvPr>
          <p:cNvSpPr txBox="1"/>
          <p:nvPr/>
        </p:nvSpPr>
        <p:spPr>
          <a:xfrm>
            <a:off x="304852" y="2263850"/>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  2</a:t>
            </a:r>
          </a:p>
        </p:txBody>
      </p:sp>
      <p:sp>
        <p:nvSpPr>
          <p:cNvPr id="22" name="TextBox 21">
            <a:extLst>
              <a:ext uri="{FF2B5EF4-FFF2-40B4-BE49-F238E27FC236}">
                <a16:creationId xmlns:a16="http://schemas.microsoft.com/office/drawing/2014/main" id="{55DC8091-00CD-F10E-037D-6040758F1ED1}"/>
              </a:ext>
            </a:extLst>
          </p:cNvPr>
          <p:cNvSpPr txBox="1"/>
          <p:nvPr/>
        </p:nvSpPr>
        <p:spPr>
          <a:xfrm>
            <a:off x="7846593" y="2070261"/>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2  :  2</a:t>
            </a:r>
          </a:p>
        </p:txBody>
      </p:sp>
      <p:sp>
        <p:nvSpPr>
          <p:cNvPr id="23" name="Title 1">
            <a:extLst>
              <a:ext uri="{FF2B5EF4-FFF2-40B4-BE49-F238E27FC236}">
                <a16:creationId xmlns:a16="http://schemas.microsoft.com/office/drawing/2014/main" id="{D636A7D7-CCD0-3F8D-0237-564AA1CE46D6}"/>
              </a:ext>
            </a:extLst>
          </p:cNvPr>
          <p:cNvSpPr txBox="1">
            <a:spLocks/>
          </p:cNvSpPr>
          <p:nvPr/>
        </p:nvSpPr>
        <p:spPr>
          <a:xfrm>
            <a:off x="207034" y="122447"/>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We: using limiting reactants in calculations</a:t>
            </a:r>
          </a:p>
        </p:txBody>
      </p:sp>
      <p:sp>
        <p:nvSpPr>
          <p:cNvPr id="2" name="TextBox 1">
            <a:extLst>
              <a:ext uri="{FF2B5EF4-FFF2-40B4-BE49-F238E27FC236}">
                <a16:creationId xmlns:a16="http://schemas.microsoft.com/office/drawing/2014/main" id="{533E2B8C-DC16-542C-58A4-8046731AD158}"/>
              </a:ext>
            </a:extLst>
          </p:cNvPr>
          <p:cNvSpPr txBox="1"/>
          <p:nvPr/>
        </p:nvSpPr>
        <p:spPr>
          <a:xfrm>
            <a:off x="1661674" y="923732"/>
            <a:ext cx="7329925"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 A</a:t>
            </a:r>
            <a:r>
              <a:rPr lang="en-GB" sz="2800" b="1" dirty="0">
                <a:solidFill>
                  <a:schemeClr val="accent1"/>
                </a:solidFill>
                <a:latin typeface="PT Sans" panose="020B0503020203020204" pitchFamily="34" charset="77"/>
              </a:rPr>
              <a:t>l</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O</a:t>
            </a:r>
            <a:r>
              <a:rPr lang="en-GB" sz="2800" b="1" baseline="-25000" dirty="0">
                <a:solidFill>
                  <a:schemeClr val="accent1"/>
                </a:solidFill>
                <a:latin typeface="Century Gothic" panose="020B0502020202020204" pitchFamily="34" charset="0"/>
              </a:rPr>
              <a:t>3</a:t>
            </a:r>
            <a:r>
              <a:rPr lang="en-GB" sz="2800" b="1" dirty="0">
                <a:solidFill>
                  <a:schemeClr val="accent1"/>
                </a:solidFill>
                <a:latin typeface="Century Gothic" panose="020B0502020202020204" pitchFamily="34" charset="0"/>
              </a:rPr>
              <a:t>      +    2 Fe       </a:t>
            </a:r>
            <a:r>
              <a:rPr lang="en-GB" sz="2800" b="1" dirty="0">
                <a:solidFill>
                  <a:schemeClr val="accent1"/>
                </a:solidFill>
                <a:latin typeface="Century Gothic" panose="020B0502020202020204" pitchFamily="34" charset="0"/>
                <a:sym typeface="Wingdings" pitchFamily="2" charset="2"/>
              </a:rPr>
              <a:t>     Fe</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r>
              <a:rPr lang="en-GB" sz="2800" b="1" baseline="-25000" dirty="0">
                <a:solidFill>
                  <a:schemeClr val="accent1"/>
                </a:solidFill>
                <a:latin typeface="Century Gothic" panose="020B0502020202020204" pitchFamily="34" charset="0"/>
                <a:sym typeface="Wingdings" pitchFamily="2" charset="2"/>
              </a:rPr>
              <a:t>3</a:t>
            </a:r>
            <a:r>
              <a:rPr lang="en-GB" sz="2800" b="1" dirty="0">
                <a:solidFill>
                  <a:schemeClr val="accent1"/>
                </a:solidFill>
                <a:latin typeface="Century Gothic" panose="020B0502020202020204" pitchFamily="34" charset="0"/>
                <a:sym typeface="Wingdings" pitchFamily="2" charset="2"/>
              </a:rPr>
              <a:t> + 2 A</a:t>
            </a:r>
            <a:r>
              <a:rPr lang="en-GB" sz="2800" b="1" dirty="0">
                <a:solidFill>
                  <a:schemeClr val="accent1"/>
                </a:solidFill>
                <a:latin typeface="PT Sans" panose="020B0503020203020204" pitchFamily="34" charset="77"/>
                <a:sym typeface="Wingdings" pitchFamily="2" charset="2"/>
              </a:rPr>
              <a:t>l</a:t>
            </a:r>
            <a:endParaRPr lang="en-GB" sz="2800" b="1" dirty="0">
              <a:latin typeface="PT Sans" panose="020B0503020203020204" pitchFamily="34" charset="77"/>
            </a:endParaRPr>
          </a:p>
        </p:txBody>
      </p:sp>
      <p:sp>
        <p:nvSpPr>
          <p:cNvPr id="3" name="TextBox 2">
            <a:extLst>
              <a:ext uri="{FF2B5EF4-FFF2-40B4-BE49-F238E27FC236}">
                <a16:creationId xmlns:a16="http://schemas.microsoft.com/office/drawing/2014/main" id="{672668F6-ACCA-3D00-9B86-AA02573240AC}"/>
              </a:ext>
            </a:extLst>
          </p:cNvPr>
          <p:cNvSpPr txBox="1"/>
          <p:nvPr/>
        </p:nvSpPr>
        <p:spPr>
          <a:xfrm>
            <a:off x="427567" y="1432497"/>
            <a:ext cx="11019366" cy="830997"/>
          </a:xfrm>
          <a:prstGeom prst="rect">
            <a:avLst/>
          </a:prstGeom>
          <a:noFill/>
        </p:spPr>
        <p:txBody>
          <a:bodyPr wrap="square">
            <a:spAutoFit/>
          </a:bodyPr>
          <a:lstStyle/>
          <a:p>
            <a:r>
              <a:rPr lang="en-GB" sz="2400" i="1" dirty="0">
                <a:latin typeface="Century Gothic" panose="020B0502020202020204" pitchFamily="34" charset="0"/>
              </a:rPr>
              <a:t>Calculate the mass of aluminium that could be made from 180 g of aluminium oxide and 180 g of iron.</a:t>
            </a:r>
          </a:p>
        </p:txBody>
      </p:sp>
    </p:spTree>
    <p:extLst>
      <p:ext uri="{BB962C8B-B14F-4D97-AF65-F5344CB8AC3E}">
        <p14:creationId xmlns:p14="http://schemas.microsoft.com/office/powerpoint/2010/main" val="901443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4"/>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7"/>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7" grpId="0"/>
      <p:bldP spid="7" grpId="1"/>
      <p:bldP spid="10" grpId="0"/>
      <p:bldP spid="11" grpId="0"/>
      <p:bldP spid="12" grpId="0"/>
      <p:bldP spid="13" grpId="0"/>
      <p:bldP spid="14" grpId="0"/>
      <p:bldP spid="15" grpId="0"/>
      <p:bldP spid="16" grpId="0"/>
      <p:bldP spid="17" grpId="0"/>
      <p:bldP spid="17" grpId="1"/>
      <p:bldP spid="18" grpId="0"/>
      <p:bldP spid="19" grpId="0"/>
      <p:bldP spid="20" grpId="0"/>
      <p:bldP spid="20" grpId="1"/>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999E7B5-6947-0DB1-B9BF-483A924BFF89}"/>
                  </a:ext>
                </a:extLst>
              </p:cNvPr>
              <p:cNvSpPr txBox="1"/>
              <p:nvPr/>
            </p:nvSpPr>
            <p:spPr>
              <a:xfrm>
                <a:off x="292538" y="2666145"/>
                <a:ext cx="2771938"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B999E7B5-6947-0DB1-B9BF-483A924BFF89}"/>
                  </a:ext>
                </a:extLst>
              </p:cNvPr>
              <p:cNvSpPr txBox="1">
                <a:spLocks noRot="1" noChangeAspect="1" noMove="1" noResize="1" noEditPoints="1" noAdjustHandles="1" noChangeArrowheads="1" noChangeShapeType="1" noTextEdit="1"/>
              </p:cNvSpPr>
              <p:nvPr/>
            </p:nvSpPr>
            <p:spPr>
              <a:xfrm>
                <a:off x="292538" y="2666145"/>
                <a:ext cx="2771938" cy="727763"/>
              </a:xfrm>
              <a:prstGeom prst="rect">
                <a:avLst/>
              </a:prstGeom>
              <a:blipFill>
                <a:blip r:embed="rId3"/>
                <a:stretch>
                  <a:fillRect b="-678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E3F336E-F272-968C-E9A4-278CD49A84E7}"/>
                  </a:ext>
                </a:extLst>
              </p:cNvPr>
              <p:cNvSpPr txBox="1"/>
              <p:nvPr/>
            </p:nvSpPr>
            <p:spPr>
              <a:xfrm>
                <a:off x="300955" y="3346662"/>
                <a:ext cx="2625125" cy="8180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𝟓𝟎</m:t>
                          </m:r>
                        </m:num>
                        <m:den>
                          <m:r>
                            <a:rPr lang="en-GB" sz="2400" b="1" i="1" smtClean="0">
                              <a:solidFill>
                                <a:schemeClr val="accent1"/>
                              </a:solidFill>
                              <a:latin typeface="Cambria Math" panose="02040503050406030204" pitchFamily="18" charset="0"/>
                            </a:rPr>
                            <m:t>𝟐𝟖</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5E3F336E-F272-968C-E9A4-278CD49A84E7}"/>
                  </a:ext>
                </a:extLst>
              </p:cNvPr>
              <p:cNvSpPr txBox="1">
                <a:spLocks noRot="1" noChangeAspect="1" noMove="1" noResize="1" noEditPoints="1" noAdjustHandles="1" noChangeArrowheads="1" noChangeShapeType="1" noTextEdit="1"/>
              </p:cNvSpPr>
              <p:nvPr/>
            </p:nvSpPr>
            <p:spPr>
              <a:xfrm>
                <a:off x="300955" y="3346662"/>
                <a:ext cx="2625125" cy="818044"/>
              </a:xfrm>
              <a:prstGeom prst="rect">
                <a:avLst/>
              </a:prstGeom>
              <a:blipFill>
                <a:blip r:embed="rId4"/>
                <a:stretch>
                  <a:fillRect b="-30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BA274BA-D3CF-196A-679C-D6C39E034FA9}"/>
                  </a:ext>
                </a:extLst>
              </p:cNvPr>
              <p:cNvSpPr txBox="1"/>
              <p:nvPr/>
            </p:nvSpPr>
            <p:spPr>
              <a:xfrm>
                <a:off x="241319" y="4300819"/>
                <a:ext cx="3068809"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𝟕𝟖𝟔</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7" name="TextBox 6">
                <a:extLst>
                  <a:ext uri="{FF2B5EF4-FFF2-40B4-BE49-F238E27FC236}">
                    <a16:creationId xmlns:a16="http://schemas.microsoft.com/office/drawing/2014/main" id="{4BA274BA-D3CF-196A-679C-D6C39E034FA9}"/>
                  </a:ext>
                </a:extLst>
              </p:cNvPr>
              <p:cNvSpPr txBox="1">
                <a:spLocks noRot="1" noChangeAspect="1" noMove="1" noResize="1" noEditPoints="1" noAdjustHandles="1" noChangeArrowheads="1" noChangeShapeType="1" noTextEdit="1"/>
              </p:cNvSpPr>
              <p:nvPr/>
            </p:nvSpPr>
            <p:spPr>
              <a:xfrm>
                <a:off x="241319" y="4300819"/>
                <a:ext cx="3068809" cy="461665"/>
              </a:xfrm>
              <a:prstGeom prst="rect">
                <a:avLst/>
              </a:prstGeom>
              <a:blipFill>
                <a:blip r:embed="rId5"/>
                <a:stretch>
                  <a:fillRect b="-243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D9DA38A-2C2A-0A16-6BB3-EC9BEB080689}"/>
                  </a:ext>
                </a:extLst>
              </p:cNvPr>
              <p:cNvSpPr txBox="1"/>
              <p:nvPr/>
            </p:nvSpPr>
            <p:spPr>
              <a:xfrm>
                <a:off x="5982452" y="2509179"/>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𝐍𝐇𝟑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𝟓𝟕𝟏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9D9DA38A-2C2A-0A16-6BB3-EC9BEB080689}"/>
                  </a:ext>
                </a:extLst>
              </p:cNvPr>
              <p:cNvSpPr txBox="1">
                <a:spLocks noRot="1" noChangeAspect="1" noMove="1" noResize="1" noEditPoints="1" noAdjustHandles="1" noChangeArrowheads="1" noChangeShapeType="1" noTextEdit="1"/>
              </p:cNvSpPr>
              <p:nvPr/>
            </p:nvSpPr>
            <p:spPr>
              <a:xfrm>
                <a:off x="5982452" y="2509179"/>
                <a:ext cx="6036551" cy="461665"/>
              </a:xfrm>
              <a:prstGeom prst="rect">
                <a:avLst/>
              </a:prstGeom>
              <a:blipFill>
                <a:blip r:embed="rId6"/>
                <a:stretch>
                  <a:fillRect l="-21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AF53CF-F990-EB81-7411-B95CC0D8EF83}"/>
                  </a:ext>
                </a:extLst>
              </p:cNvPr>
              <p:cNvSpPr txBox="1"/>
              <p:nvPr/>
            </p:nvSpPr>
            <p:spPr>
              <a:xfrm>
                <a:off x="5982452" y="3082704"/>
                <a:ext cx="5212767"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𝐍𝐇𝟑</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27AF53CF-F990-EB81-7411-B95CC0D8EF83}"/>
                  </a:ext>
                </a:extLst>
              </p:cNvPr>
              <p:cNvSpPr txBox="1">
                <a:spLocks noRot="1" noChangeAspect="1" noMove="1" noResize="1" noEditPoints="1" noAdjustHandles="1" noChangeArrowheads="1" noChangeShapeType="1" noTextEdit="1"/>
              </p:cNvSpPr>
              <p:nvPr/>
            </p:nvSpPr>
            <p:spPr>
              <a:xfrm>
                <a:off x="5982452" y="3082704"/>
                <a:ext cx="5212767" cy="727763"/>
              </a:xfrm>
              <a:prstGeom prst="rect">
                <a:avLst/>
              </a:prstGeom>
              <a:blipFill>
                <a:blip r:embed="rId7"/>
                <a:stretch>
                  <a:fillRect l="-243"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C1971C6-D486-CB03-5EAC-7769A14B10E6}"/>
                  </a:ext>
                </a:extLst>
              </p:cNvPr>
              <p:cNvSpPr txBox="1"/>
              <p:nvPr/>
            </p:nvSpPr>
            <p:spPr>
              <a:xfrm>
                <a:off x="6189316" y="3946304"/>
                <a:ext cx="3745516"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𝟑</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𝟓𝟕𝟏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1" smtClean="0">
                              <a:solidFill>
                                <a:schemeClr val="accent1"/>
                              </a:solidFill>
                              <a:latin typeface="Cambria Math" panose="02040503050406030204" pitchFamily="18" charset="0"/>
                            </a:rPr>
                            <m:t>𝟏𝟕</m:t>
                          </m:r>
                        </m:den>
                      </m:f>
                    </m:oMath>
                  </m:oMathPara>
                </a14:m>
                <a:endParaRPr lang="en-GB" sz="2400" b="1" dirty="0">
                  <a:solidFill>
                    <a:schemeClr val="accent1"/>
                  </a:solidFill>
                  <a:latin typeface="Century Gothic" panose="020B0502020202020204" pitchFamily="34" charset="0"/>
                </a:endParaRPr>
              </a:p>
            </p:txBody>
          </p:sp>
        </mc:Choice>
        <mc:Fallback xmlns="">
          <p:sp>
            <p:nvSpPr>
              <p:cNvPr id="12" name="TextBox 11">
                <a:extLst>
                  <a:ext uri="{FF2B5EF4-FFF2-40B4-BE49-F238E27FC236}">
                    <a16:creationId xmlns:a16="http://schemas.microsoft.com/office/drawing/2014/main" id="{CC1971C6-D486-CB03-5EAC-7769A14B10E6}"/>
                  </a:ext>
                </a:extLst>
              </p:cNvPr>
              <p:cNvSpPr txBox="1">
                <a:spLocks noRot="1" noChangeAspect="1" noMove="1" noResize="1" noEditPoints="1" noAdjustHandles="1" noChangeArrowheads="1" noChangeShapeType="1" noTextEdit="1"/>
              </p:cNvSpPr>
              <p:nvPr/>
            </p:nvSpPr>
            <p:spPr>
              <a:xfrm>
                <a:off x="6189316" y="3946304"/>
                <a:ext cx="3745516" cy="727763"/>
              </a:xfrm>
              <a:prstGeom prst="rect">
                <a:avLst/>
              </a:prstGeom>
              <a:blipFill>
                <a:blip r:embed="rId8"/>
                <a:stretch>
                  <a:fillRect l="-338" b="-50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07CEBF-985A-D13A-46FA-792F1D4B4BF7}"/>
                  </a:ext>
                </a:extLst>
              </p:cNvPr>
              <p:cNvSpPr txBox="1"/>
              <p:nvPr/>
            </p:nvSpPr>
            <p:spPr>
              <a:xfrm>
                <a:off x="6206249" y="4809904"/>
                <a:ext cx="297161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u="sng" smtClean="0">
                          <a:solidFill>
                            <a:schemeClr val="accent1"/>
                          </a:solidFill>
                          <a:latin typeface="Cambria Math" panose="02040503050406030204" pitchFamily="18" charset="0"/>
                        </a:rPr>
                        <m:t>𝐦𝐚𝐬𝐬</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𝟔𝟎</m:t>
                      </m:r>
                      <m:r>
                        <a:rPr lang="en-GB" sz="2400" b="1" i="0" u="sng" smtClean="0">
                          <a:solidFill>
                            <a:schemeClr val="accent1"/>
                          </a:solidFill>
                          <a:latin typeface="Cambria Math" panose="02040503050406030204" pitchFamily="18" charset="0"/>
                        </a:rPr>
                        <m:t>.</m:t>
                      </m:r>
                      <m:r>
                        <a:rPr lang="en-GB" sz="2400" b="1" i="0" u="sng" smtClean="0">
                          <a:solidFill>
                            <a:schemeClr val="accent1"/>
                          </a:solidFill>
                          <a:latin typeface="Cambria Math" panose="02040503050406030204" pitchFamily="18" charset="0"/>
                        </a:rPr>
                        <m:t>𝟕𝟏</m:t>
                      </m:r>
                      <m:r>
                        <a:rPr lang="en-GB" sz="2400" b="1" i="0" u="sng" smtClean="0">
                          <a:solidFill>
                            <a:schemeClr val="accent1"/>
                          </a:solidFill>
                          <a:latin typeface="Cambria Math" panose="02040503050406030204" pitchFamily="18" charset="0"/>
                        </a:rPr>
                        <m:t> </m:t>
                      </m:r>
                      <m:r>
                        <a:rPr lang="en-GB" sz="2400" b="1" i="0" u="sng" smtClean="0">
                          <a:solidFill>
                            <a:schemeClr val="accent1"/>
                          </a:solidFill>
                          <a:latin typeface="Cambria Math" panose="02040503050406030204" pitchFamily="18" charset="0"/>
                        </a:rPr>
                        <m:t>𝐠</m:t>
                      </m:r>
                    </m:oMath>
                  </m:oMathPara>
                </a14:m>
                <a:endParaRPr lang="en-GB" sz="2400" b="1" u="sng"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9D07CEBF-985A-D13A-46FA-792F1D4B4BF7}"/>
                  </a:ext>
                </a:extLst>
              </p:cNvPr>
              <p:cNvSpPr txBox="1">
                <a:spLocks noRot="1" noChangeAspect="1" noMove="1" noResize="1" noEditPoints="1" noAdjustHandles="1" noChangeArrowheads="1" noChangeShapeType="1" noTextEdit="1"/>
              </p:cNvSpPr>
              <p:nvPr/>
            </p:nvSpPr>
            <p:spPr>
              <a:xfrm>
                <a:off x="6206249" y="4809904"/>
                <a:ext cx="2971617" cy="461665"/>
              </a:xfrm>
              <a:prstGeom prst="rect">
                <a:avLst/>
              </a:prstGeom>
              <a:blipFill>
                <a:blip r:embed="rId9"/>
                <a:stretch>
                  <a:fillRect b="-184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5DC43C7-ECF9-320F-B457-596E1A43ABFF}"/>
                  </a:ext>
                </a:extLst>
              </p:cNvPr>
              <p:cNvSpPr txBox="1"/>
              <p:nvPr/>
            </p:nvSpPr>
            <p:spPr>
              <a:xfrm>
                <a:off x="3356195" y="2546696"/>
                <a:ext cx="2125268"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4" name="TextBox 13">
                <a:extLst>
                  <a:ext uri="{FF2B5EF4-FFF2-40B4-BE49-F238E27FC236}">
                    <a16:creationId xmlns:a16="http://schemas.microsoft.com/office/drawing/2014/main" id="{A5DC43C7-ECF9-320F-B457-596E1A43ABFF}"/>
                  </a:ext>
                </a:extLst>
              </p:cNvPr>
              <p:cNvSpPr txBox="1">
                <a:spLocks noRot="1" noChangeAspect="1" noMove="1" noResize="1" noEditPoints="1" noAdjustHandles="1" noChangeArrowheads="1" noChangeShapeType="1" noTextEdit="1"/>
              </p:cNvSpPr>
              <p:nvPr/>
            </p:nvSpPr>
            <p:spPr>
              <a:xfrm>
                <a:off x="3356195" y="2546696"/>
                <a:ext cx="2125268" cy="727763"/>
              </a:xfrm>
              <a:prstGeom prst="rect">
                <a:avLst/>
              </a:prstGeom>
              <a:blipFill>
                <a:blip r:embed="rId10"/>
                <a:stretch>
                  <a:fillRect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21D44A6-F90B-C5AA-7BA6-8C6EA509C6F4}"/>
                  </a:ext>
                </a:extLst>
              </p:cNvPr>
              <p:cNvSpPr txBox="1"/>
              <p:nvPr/>
            </p:nvSpPr>
            <p:spPr>
              <a:xfrm>
                <a:off x="3414039" y="3326067"/>
                <a:ext cx="1869716" cy="81804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𝟓𝟎</m:t>
                          </m:r>
                        </m:num>
                        <m:den>
                          <m:r>
                            <a:rPr lang="en-GB" sz="2400" b="1" i="1" smtClean="0">
                              <a:solidFill>
                                <a:schemeClr val="accent1"/>
                              </a:solidFill>
                              <a:latin typeface="Cambria Math" panose="02040503050406030204" pitchFamily="18" charset="0"/>
                            </a:rPr>
                            <m:t>𝟒</m:t>
                          </m:r>
                        </m:den>
                      </m:f>
                    </m:oMath>
                  </m:oMathPara>
                </a14:m>
                <a:endParaRPr lang="en-GB" sz="2400" b="1" dirty="0">
                  <a:solidFill>
                    <a:schemeClr val="accent1"/>
                  </a:solidFill>
                  <a:latin typeface="Century Gothic" panose="020B0502020202020204" pitchFamily="34" charset="0"/>
                </a:endParaRPr>
              </a:p>
            </p:txBody>
          </p:sp>
        </mc:Choice>
        <mc:Fallback xmlns="">
          <p:sp>
            <p:nvSpPr>
              <p:cNvPr id="15" name="TextBox 14">
                <a:extLst>
                  <a:ext uri="{FF2B5EF4-FFF2-40B4-BE49-F238E27FC236}">
                    <a16:creationId xmlns:a16="http://schemas.microsoft.com/office/drawing/2014/main" id="{121D44A6-F90B-C5AA-7BA6-8C6EA509C6F4}"/>
                  </a:ext>
                </a:extLst>
              </p:cNvPr>
              <p:cNvSpPr txBox="1">
                <a:spLocks noRot="1" noChangeAspect="1" noMove="1" noResize="1" noEditPoints="1" noAdjustHandles="1" noChangeArrowheads="1" noChangeShapeType="1" noTextEdit="1"/>
              </p:cNvSpPr>
              <p:nvPr/>
            </p:nvSpPr>
            <p:spPr>
              <a:xfrm>
                <a:off x="3414039" y="3326067"/>
                <a:ext cx="1869716" cy="818044"/>
              </a:xfrm>
              <a:prstGeom prst="rect">
                <a:avLst/>
              </a:prstGeom>
              <a:blipFill>
                <a:blip r:embed="rId11"/>
                <a:stretch>
                  <a:fillRect b="-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2B95FF4-BB5A-37E8-51D1-4516DC38495E}"/>
                  </a:ext>
                </a:extLst>
              </p:cNvPr>
              <p:cNvSpPr txBox="1"/>
              <p:nvPr/>
            </p:nvSpPr>
            <p:spPr>
              <a:xfrm>
                <a:off x="3403830" y="4280224"/>
                <a:ext cx="2769610"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32B95FF4-BB5A-37E8-51D1-4516DC38495E}"/>
                  </a:ext>
                </a:extLst>
              </p:cNvPr>
              <p:cNvSpPr txBox="1">
                <a:spLocks noRot="1" noChangeAspect="1" noMove="1" noResize="1" noEditPoints="1" noAdjustHandles="1" noChangeArrowheads="1" noChangeShapeType="1" noTextEdit="1"/>
              </p:cNvSpPr>
              <p:nvPr/>
            </p:nvSpPr>
            <p:spPr>
              <a:xfrm>
                <a:off x="3403830" y="4280224"/>
                <a:ext cx="2769610" cy="461665"/>
              </a:xfrm>
              <a:prstGeom prst="rect">
                <a:avLst/>
              </a:prstGeom>
              <a:blipFill>
                <a:blip r:embed="rId12"/>
                <a:stretch>
                  <a:fillRect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5616E74-CE2B-A80F-5827-0348186089EA}"/>
                  </a:ext>
                </a:extLst>
              </p:cNvPr>
              <p:cNvSpPr txBox="1"/>
              <p:nvPr/>
            </p:nvSpPr>
            <p:spPr>
              <a:xfrm>
                <a:off x="233362" y="5278637"/>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m:t>
                      </m:r>
                      <m:r>
                        <a:rPr lang="en-GB" sz="2400" b="1" i="0" baseline="-25000" smtClean="0">
                          <a:solidFill>
                            <a:schemeClr val="accent1"/>
                          </a:solidFill>
                          <a:latin typeface="Cambria Math" panose="02040503050406030204" pitchFamily="18" charset="0"/>
                        </a:rPr>
                        <m:t>𝟐</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𝐧𝐞𝐞𝐝𝐞𝐝</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𝐭𝐨</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𝐫𝐞𝐚𝐜𝐭</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𝐰𝐢𝐭𝐡</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𝟏</m:t>
                      </m:r>
                      <m:r>
                        <a:rPr lang="en-GB" sz="2400" b="1" smtClean="0">
                          <a:solidFill>
                            <a:schemeClr val="accent1"/>
                          </a:solidFill>
                          <a:latin typeface="Cambria Math" panose="02040503050406030204" pitchFamily="18" charset="0"/>
                        </a:rPr>
                        <m:t>.</m:t>
                      </m:r>
                      <m:r>
                        <a:rPr lang="en-GB" sz="2400" b="1" smtClean="0">
                          <a:solidFill>
                            <a:schemeClr val="accent1"/>
                          </a:solidFill>
                          <a:latin typeface="Cambria Math" panose="02040503050406030204" pitchFamily="18" charset="0"/>
                        </a:rPr>
                        <m:t>𝟕𝟖𝟔</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𝟑𝟓𝟕</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7" name="TextBox 16">
                <a:extLst>
                  <a:ext uri="{FF2B5EF4-FFF2-40B4-BE49-F238E27FC236}">
                    <a16:creationId xmlns:a16="http://schemas.microsoft.com/office/drawing/2014/main" id="{85616E74-CE2B-A80F-5827-0348186089EA}"/>
                  </a:ext>
                </a:extLst>
              </p:cNvPr>
              <p:cNvSpPr txBox="1">
                <a:spLocks noRot="1" noChangeAspect="1" noMove="1" noResize="1" noEditPoints="1" noAdjustHandles="1" noChangeArrowheads="1" noChangeShapeType="1" noTextEdit="1"/>
              </p:cNvSpPr>
              <p:nvPr/>
            </p:nvSpPr>
            <p:spPr>
              <a:xfrm>
                <a:off x="233362" y="5278637"/>
                <a:ext cx="7684353" cy="822469"/>
              </a:xfrm>
              <a:prstGeom prst="rect">
                <a:avLst/>
              </a:prstGeom>
              <a:blipFill>
                <a:blip r:embed="rId13"/>
                <a:stretch>
                  <a:fillRect l="-330" r="-13366" b="-121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B96BB3A-5904-600E-99A7-7287D1E85698}"/>
                  </a:ext>
                </a:extLst>
              </p:cNvPr>
              <p:cNvSpPr txBox="1"/>
              <p:nvPr/>
            </p:nvSpPr>
            <p:spPr>
              <a:xfrm>
                <a:off x="229148" y="5961389"/>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smtClean="0">
                          <a:solidFill>
                            <a:schemeClr val="accent1"/>
                          </a:solidFill>
                          <a:latin typeface="Cambria Math" panose="02040503050406030204" pitchFamily="18" charset="0"/>
                        </a:rPr>
                        <m:t>𝐧𝐮𝐦𝐛𝐞𝐫</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𝐦𝐨𝐥𝐞𝐬</m:t>
                      </m:r>
                      <m:r>
                        <a:rPr lang="en-GB" sz="2400" b="1" smtClean="0">
                          <a:solidFill>
                            <a:schemeClr val="accent1"/>
                          </a:solidFill>
                          <a:latin typeface="Cambria Math" panose="02040503050406030204" pitchFamily="18" charset="0"/>
                        </a:rPr>
                        <m:t> </m:t>
                      </m:r>
                      <m:r>
                        <a:rPr lang="en-GB" sz="2400" b="1"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𝐍𝟐</m:t>
                      </m:r>
                      <m:r>
                        <a:rPr lang="en-GB" sz="2400" b="1" i="0" baseline="-2500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𝟏𝟐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𝐇𝟐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𝟏𝟔𝟕</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8" name="TextBox 17">
                <a:extLst>
                  <a:ext uri="{FF2B5EF4-FFF2-40B4-BE49-F238E27FC236}">
                    <a16:creationId xmlns:a16="http://schemas.microsoft.com/office/drawing/2014/main" id="{EB96BB3A-5904-600E-99A7-7287D1E85698}"/>
                  </a:ext>
                </a:extLst>
              </p:cNvPr>
              <p:cNvSpPr txBox="1">
                <a:spLocks noRot="1" noChangeAspect="1" noMove="1" noResize="1" noEditPoints="1" noAdjustHandles="1" noChangeArrowheads="1" noChangeShapeType="1" noTextEdit="1"/>
              </p:cNvSpPr>
              <p:nvPr/>
            </p:nvSpPr>
            <p:spPr>
              <a:xfrm>
                <a:off x="229148" y="5961389"/>
                <a:ext cx="6036551" cy="822469"/>
              </a:xfrm>
              <a:prstGeom prst="rect">
                <a:avLst/>
              </a:prstGeom>
              <a:blipFill>
                <a:blip r:embed="rId14"/>
                <a:stretch>
                  <a:fillRect l="-420" r="-42437" b="-12121"/>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26208187-493F-6988-BE26-FD153CD0D9A8}"/>
              </a:ext>
            </a:extLst>
          </p:cNvPr>
          <p:cNvSpPr txBox="1"/>
          <p:nvPr/>
        </p:nvSpPr>
        <p:spPr>
          <a:xfrm>
            <a:off x="9301681" y="5345442"/>
            <a:ext cx="749808" cy="707886"/>
          </a:xfrm>
          <a:prstGeom prst="rect">
            <a:avLst/>
          </a:prstGeom>
          <a:noFill/>
        </p:spPr>
        <p:txBody>
          <a:bodyPr wrap="square">
            <a:spAutoFit/>
          </a:bodyPr>
          <a:lstStyle/>
          <a:p>
            <a:r>
              <a:rPr lang="en-GB" sz="4000" dirty="0"/>
              <a:t>✅</a:t>
            </a:r>
          </a:p>
        </p:txBody>
      </p:sp>
      <p:sp>
        <p:nvSpPr>
          <p:cNvPr id="20" name="TextBox 19">
            <a:extLst>
              <a:ext uri="{FF2B5EF4-FFF2-40B4-BE49-F238E27FC236}">
                <a16:creationId xmlns:a16="http://schemas.microsoft.com/office/drawing/2014/main" id="{833BA291-82E2-9221-06DB-B8871A509689}"/>
              </a:ext>
            </a:extLst>
          </p:cNvPr>
          <p:cNvSpPr txBox="1"/>
          <p:nvPr/>
        </p:nvSpPr>
        <p:spPr>
          <a:xfrm>
            <a:off x="9316747" y="6150114"/>
            <a:ext cx="521208" cy="707886"/>
          </a:xfrm>
          <a:prstGeom prst="rect">
            <a:avLst/>
          </a:prstGeom>
          <a:noFill/>
        </p:spPr>
        <p:txBody>
          <a:bodyPr wrap="square">
            <a:spAutoFit/>
          </a:bodyPr>
          <a:lstStyle/>
          <a:p>
            <a:r>
              <a:rPr lang="en-GB" sz="4000" dirty="0"/>
              <a:t>❌</a:t>
            </a:r>
          </a:p>
        </p:txBody>
      </p:sp>
      <p:sp>
        <p:nvSpPr>
          <p:cNvPr id="21" name="TextBox 20">
            <a:extLst>
              <a:ext uri="{FF2B5EF4-FFF2-40B4-BE49-F238E27FC236}">
                <a16:creationId xmlns:a16="http://schemas.microsoft.com/office/drawing/2014/main" id="{D6626D5F-DC19-8312-A008-6B21BA7BE0DA}"/>
              </a:ext>
            </a:extLst>
          </p:cNvPr>
          <p:cNvSpPr txBox="1"/>
          <p:nvPr/>
        </p:nvSpPr>
        <p:spPr>
          <a:xfrm>
            <a:off x="304852" y="2263850"/>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  3</a:t>
            </a:r>
          </a:p>
        </p:txBody>
      </p:sp>
      <p:sp>
        <p:nvSpPr>
          <p:cNvPr id="22" name="TextBox 21">
            <a:extLst>
              <a:ext uri="{FF2B5EF4-FFF2-40B4-BE49-F238E27FC236}">
                <a16:creationId xmlns:a16="http://schemas.microsoft.com/office/drawing/2014/main" id="{55DC8091-00CD-F10E-037D-6040758F1ED1}"/>
              </a:ext>
            </a:extLst>
          </p:cNvPr>
          <p:cNvSpPr txBox="1"/>
          <p:nvPr/>
        </p:nvSpPr>
        <p:spPr>
          <a:xfrm>
            <a:off x="7846593" y="2070261"/>
            <a:ext cx="3023564"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1  :  2</a:t>
            </a:r>
          </a:p>
        </p:txBody>
      </p:sp>
      <p:sp>
        <p:nvSpPr>
          <p:cNvPr id="23" name="Title 1">
            <a:extLst>
              <a:ext uri="{FF2B5EF4-FFF2-40B4-BE49-F238E27FC236}">
                <a16:creationId xmlns:a16="http://schemas.microsoft.com/office/drawing/2014/main" id="{D636A7D7-CCD0-3F8D-0237-564AA1CE46D6}"/>
              </a:ext>
            </a:extLst>
          </p:cNvPr>
          <p:cNvSpPr txBox="1">
            <a:spLocks/>
          </p:cNvSpPr>
          <p:nvPr/>
        </p:nvSpPr>
        <p:spPr>
          <a:xfrm>
            <a:off x="207034" y="122447"/>
            <a:ext cx="10620375" cy="7207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You: using limiting reactants in calculations</a:t>
            </a:r>
          </a:p>
        </p:txBody>
      </p:sp>
      <p:sp>
        <p:nvSpPr>
          <p:cNvPr id="5" name="TextBox 4">
            <a:extLst>
              <a:ext uri="{FF2B5EF4-FFF2-40B4-BE49-F238E27FC236}">
                <a16:creationId xmlns:a16="http://schemas.microsoft.com/office/drawing/2014/main" id="{EBAF835A-A083-5DCF-1E66-3435C15F3CE4}"/>
              </a:ext>
            </a:extLst>
          </p:cNvPr>
          <p:cNvSpPr txBox="1"/>
          <p:nvPr/>
        </p:nvSpPr>
        <p:spPr>
          <a:xfrm>
            <a:off x="1661674" y="800162"/>
            <a:ext cx="7329925"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N</a:t>
            </a:r>
            <a:r>
              <a:rPr lang="en-GB" sz="2800" b="1" baseline="-25000" dirty="0">
                <a:solidFill>
                  <a:schemeClr val="accent1"/>
                </a:solidFill>
                <a:latin typeface="Century Gothic" panose="020B0502020202020204" pitchFamily="34" charset="0"/>
              </a:rPr>
              <a:t>2            </a:t>
            </a:r>
            <a:r>
              <a:rPr lang="en-GB" sz="2800" b="1" dirty="0">
                <a:solidFill>
                  <a:schemeClr val="accent1"/>
                </a:solidFill>
                <a:latin typeface="Century Gothic" panose="020B0502020202020204" pitchFamily="34" charset="0"/>
              </a:rPr>
              <a:t>+   3 H</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NH</a:t>
            </a:r>
            <a:r>
              <a:rPr lang="en-GB" sz="2800" b="1" baseline="-25000" dirty="0">
                <a:solidFill>
                  <a:schemeClr val="accent1"/>
                </a:solidFill>
                <a:latin typeface="Century Gothic" panose="020B0502020202020204" pitchFamily="34" charset="0"/>
                <a:sym typeface="Wingdings" pitchFamily="2" charset="2"/>
              </a:rPr>
              <a:t>3</a:t>
            </a:r>
            <a:endParaRPr lang="en-GB" sz="2800" b="1" baseline="-25000" dirty="0">
              <a:latin typeface="PT Sans" panose="020B0503020203020204" pitchFamily="34" charset="77"/>
            </a:endParaRPr>
          </a:p>
        </p:txBody>
      </p:sp>
      <p:sp>
        <p:nvSpPr>
          <p:cNvPr id="8" name="TextBox 7">
            <a:extLst>
              <a:ext uri="{FF2B5EF4-FFF2-40B4-BE49-F238E27FC236}">
                <a16:creationId xmlns:a16="http://schemas.microsoft.com/office/drawing/2014/main" id="{E11BAEF6-C072-35AC-C4C7-6703050D9CFE}"/>
              </a:ext>
            </a:extLst>
          </p:cNvPr>
          <p:cNvSpPr txBox="1"/>
          <p:nvPr/>
        </p:nvSpPr>
        <p:spPr>
          <a:xfrm>
            <a:off x="427567" y="1358355"/>
            <a:ext cx="11019366" cy="830997"/>
          </a:xfrm>
          <a:prstGeom prst="rect">
            <a:avLst/>
          </a:prstGeom>
          <a:noFill/>
        </p:spPr>
        <p:txBody>
          <a:bodyPr wrap="square">
            <a:spAutoFit/>
          </a:bodyPr>
          <a:lstStyle/>
          <a:p>
            <a:r>
              <a:rPr lang="en-GB" sz="2400" i="1" dirty="0">
                <a:latin typeface="Century Gothic" panose="020B0502020202020204" pitchFamily="34" charset="0"/>
              </a:rPr>
              <a:t>Calculate the mass of ammonia that could be made from 50 g of nitrogen and 50 g of hydrogen.</a:t>
            </a:r>
          </a:p>
        </p:txBody>
      </p:sp>
    </p:spTree>
    <p:extLst>
      <p:ext uri="{BB962C8B-B14F-4D97-AF65-F5344CB8AC3E}">
        <p14:creationId xmlns:p14="http://schemas.microsoft.com/office/powerpoint/2010/main" val="68898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1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0"/>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0" grpId="0"/>
      <p:bldP spid="11" grpId="0"/>
      <p:bldP spid="12" grpId="0"/>
      <p:bldP spid="13" grpId="0"/>
      <p:bldP spid="14" grpId="0"/>
      <p:bldP spid="14" grpId="1"/>
      <p:bldP spid="15" grpId="0"/>
      <p:bldP spid="15" grpId="1"/>
      <p:bldP spid="16" grpId="0"/>
      <p:bldP spid="16" grpId="1"/>
      <p:bldP spid="17" grpId="0"/>
      <p:bldP spid="18" grpId="0"/>
      <p:bldP spid="18" grpId="1"/>
      <p:bldP spid="19" grpId="0"/>
      <p:bldP spid="20" grpId="0"/>
      <p:bldP spid="20" grpId="1"/>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133394" cy="52629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(HT) Limiting Reactants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which side of a chemical equation the reactants are found 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chemical equations must be balanced.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sodium carbonate (Na</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mass of 0.2 moles of sodium carbonate.</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number of moles in 100 g of sodium carbonate.</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757429"/>
            <a:ext cx="976987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 left</a:t>
            </a:r>
            <a:endParaRPr sz="1400" b="1" i="0" u="none" strike="noStrike" cap="none" dirty="0">
              <a:solidFill>
                <a:schemeClr val="accent1"/>
              </a:solidFill>
              <a:latin typeface="PT Sans" panose="020B0503020203020204" pitchFamily="34" charset="77"/>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21787" y="2485148"/>
            <a:ext cx="10946880"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ea typeface="Arial"/>
                <a:cs typeface="Arial"/>
                <a:sym typeface="Arial"/>
              </a:rPr>
              <a:t>Because atoms cannot be created or destroyed in a chemical reaction.</a:t>
            </a:r>
            <a:endParaRPr lang="ar-AE" sz="2400" b="1" dirty="0">
              <a:solidFill>
                <a:schemeClr val="accent1"/>
              </a:solidFill>
              <a:latin typeface="Century Gothic" panose="020B0502020202020204" pitchFamily="34" charset="0"/>
              <a:ea typeface="Arial"/>
              <a:cs typeface="Arial"/>
              <a:sym typeface="Arial"/>
            </a:endParaRPr>
          </a:p>
        </p:txBody>
      </p:sp>
      <p:sp>
        <p:nvSpPr>
          <p:cNvPr id="7" name="Google Shape;103;p1">
            <a:extLst>
              <a:ext uri="{FF2B5EF4-FFF2-40B4-BE49-F238E27FC236}">
                <a16:creationId xmlns:a16="http://schemas.microsoft.com/office/drawing/2014/main" id="{528D9684-EB4B-3A9C-E649-6CD4BE66C52F}"/>
              </a:ext>
            </a:extLst>
          </p:cNvPr>
          <p:cNvSpPr txBox="1"/>
          <p:nvPr/>
        </p:nvSpPr>
        <p:spPr>
          <a:xfrm>
            <a:off x="834669" y="3264786"/>
            <a:ext cx="597908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(23x2)+12+(16x3) = 106</a:t>
            </a:r>
            <a:endParaRPr lang="ar-AE" sz="2400" b="1" dirty="0">
              <a:solidFill>
                <a:schemeClr val="accent1"/>
              </a:solidFill>
              <a:latin typeface="Century Gothic" panose="020B0502020202020204" pitchFamily="34" charset="0"/>
              <a:ea typeface="Arial"/>
              <a:cs typeface="Arial"/>
              <a:sym typeface="Arial"/>
            </a:endParaRPr>
          </a:p>
        </p:txBody>
      </p: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mc:AlternateContent xmlns:mc="http://schemas.openxmlformats.org/markup-compatibility/2006">
        <mc:Choice xmlns:a14="http://schemas.microsoft.com/office/drawing/2010/main" Requires="a14">
          <p:sp>
            <p:nvSpPr>
              <p:cNvPr id="6" name="Google Shape;103;p1">
                <a:extLst>
                  <a:ext uri="{FF2B5EF4-FFF2-40B4-BE49-F238E27FC236}">
                    <a16:creationId xmlns:a16="http://schemas.microsoft.com/office/drawing/2014/main" id="{E92C7DEA-6F98-A5ED-8AB7-C53FEF1CC281}"/>
                  </a:ext>
                </a:extLst>
              </p:cNvPr>
              <p:cNvSpPr txBox="1"/>
              <p:nvPr/>
            </p:nvSpPr>
            <p:spPr>
              <a:xfrm>
                <a:off x="828660" y="3887945"/>
                <a:ext cx="5979086" cy="13241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b="1" i="0" u="none" strike="noStrike" cap="none" smtClean="0">
                          <a:solidFill>
                            <a:schemeClr val="accent1"/>
                          </a:solidFill>
                          <a:latin typeface="Cambria Math" panose="02040503050406030204" pitchFamily="18" charset="0"/>
                          <a:ea typeface="Arial"/>
                          <a:cs typeface="Arial"/>
                          <a:sym typeface="Arial"/>
                        </a:rPr>
                        <m:t>𝐧𝐮𝐦𝐛𝐞𝐫</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𝐨𝐟</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𝐦𝐨𝐥𝐞𝐬</m:t>
                      </m:r>
                      <m:r>
                        <a:rPr lang="en-GB" b="1" i="0" u="none" strike="noStrike" cap="none" smtClean="0">
                          <a:solidFill>
                            <a:schemeClr val="accent1"/>
                          </a:solidFill>
                          <a:latin typeface="Cambria Math" panose="02040503050406030204" pitchFamily="18" charset="0"/>
                          <a:ea typeface="Arial"/>
                          <a:cs typeface="Arial"/>
                          <a:sym typeface="Arial"/>
                        </a:rPr>
                        <m:t>= </m:t>
                      </m:r>
                      <m:f>
                        <m:fPr>
                          <m:ctrlPr>
                            <a:rPr lang="en-GB" b="1" i="1" u="none" strike="noStrike" cap="none" smtClean="0">
                              <a:solidFill>
                                <a:schemeClr val="accent1"/>
                              </a:solidFill>
                              <a:latin typeface="Cambria Math" panose="02040503050406030204" pitchFamily="18" charset="0"/>
                              <a:cs typeface="Arial"/>
                              <a:sym typeface="Arial"/>
                            </a:rPr>
                          </m:ctrlPr>
                        </m:fPr>
                        <m:num>
                          <m:r>
                            <a:rPr lang="en-GB" b="1" i="0" u="none" strike="noStrike" cap="none" smtClean="0">
                              <a:solidFill>
                                <a:schemeClr val="accent1"/>
                              </a:solidFill>
                              <a:latin typeface="Cambria Math" panose="02040503050406030204" pitchFamily="18" charset="0"/>
                              <a:cs typeface="Arial"/>
                              <a:sym typeface="Arial"/>
                            </a:rPr>
                            <m:t>𝐦𝐚𝐬𝐬</m:t>
                          </m:r>
                          <m:r>
                            <a:rPr lang="en-GB" b="1" i="0" u="none" strike="noStrike" cap="none" smtClean="0">
                              <a:solidFill>
                                <a:schemeClr val="accent1"/>
                              </a:solidFill>
                              <a:latin typeface="Cambria Math" panose="02040503050406030204" pitchFamily="18" charset="0"/>
                              <a:cs typeface="Arial"/>
                              <a:sym typeface="Arial"/>
                            </a:rPr>
                            <m:t> </m:t>
                          </m:r>
                        </m:num>
                        <m:den>
                          <m:r>
                            <a:rPr lang="en-GB" b="1" i="0" u="none" strike="noStrike" cap="none" smtClean="0">
                              <a:solidFill>
                                <a:schemeClr val="accent1"/>
                              </a:solidFill>
                              <a:latin typeface="Cambria Math" panose="02040503050406030204" pitchFamily="18" charset="0"/>
                              <a:cs typeface="Arial"/>
                              <a:sym typeface="Arial"/>
                            </a:rPr>
                            <m:t>𝐌</m:t>
                          </m:r>
                          <m:r>
                            <a:rPr lang="en-GB" b="1" i="0" u="none" strike="noStrike" cap="none" baseline="-25000" smtClean="0">
                              <a:solidFill>
                                <a:schemeClr val="accent1"/>
                              </a:solidFill>
                              <a:latin typeface="Cambria Math" panose="02040503050406030204" pitchFamily="18" charset="0"/>
                              <a:cs typeface="Arial"/>
                              <a:sym typeface="Arial"/>
                            </a:rPr>
                            <m:t>𝐫</m:t>
                          </m:r>
                        </m:den>
                      </m:f>
                    </m:oMath>
                  </m:oMathPara>
                </a14:m>
                <a:endParaRPr lang="en-GB" b="1" u="none" strike="noStrike" cap="none" dirty="0">
                  <a:solidFill>
                    <a:schemeClr val="accent1"/>
                  </a:solidFill>
                  <a:latin typeface="Arial"/>
                  <a:ea typeface="Cambria Math" panose="02040503050406030204" pitchFamily="18" charset="0"/>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ea typeface="Arial"/>
                          <a:cs typeface="Arial"/>
                          <a:sym typeface="Arial"/>
                        </a:rPr>
                        <m:t>𝟎</m:t>
                      </m:r>
                      <m:r>
                        <a:rPr lang="en-GB" b="1" i="0" smtClean="0">
                          <a:solidFill>
                            <a:schemeClr val="accent1"/>
                          </a:solidFill>
                          <a:latin typeface="Cambria Math" panose="02040503050406030204" pitchFamily="18" charset="0"/>
                          <a:ea typeface="Arial"/>
                          <a:cs typeface="Arial"/>
                          <a:sym typeface="Arial"/>
                        </a:rPr>
                        <m:t>.</m:t>
                      </m:r>
                      <m:r>
                        <a:rPr lang="en-GB" b="1" i="0" smtClean="0">
                          <a:solidFill>
                            <a:schemeClr val="accent1"/>
                          </a:solidFill>
                          <a:latin typeface="Cambria Math" panose="02040503050406030204" pitchFamily="18" charset="0"/>
                          <a:ea typeface="Arial"/>
                          <a:cs typeface="Arial"/>
                          <a:sym typeface="Arial"/>
                        </a:rPr>
                        <m:t>𝟐</m:t>
                      </m:r>
                      <m:r>
                        <a:rPr lang="ar-AE" b="1" i="0">
                          <a:solidFill>
                            <a:schemeClr val="accent1"/>
                          </a:solidFill>
                          <a:latin typeface="Cambria Math" panose="02040503050406030204" pitchFamily="18" charset="0"/>
                          <a:ea typeface="Arial"/>
                          <a:cs typeface="Arial"/>
                          <a:sym typeface="Arial"/>
                        </a:rPr>
                        <m:t>= </m:t>
                      </m:r>
                      <m:f>
                        <m:fPr>
                          <m:ctrlPr>
                            <a:rPr lang="ar-AE" b="1" i="1">
                              <a:solidFill>
                                <a:schemeClr val="accent1"/>
                              </a:solidFill>
                              <a:latin typeface="Cambria Math" panose="02040503050406030204" pitchFamily="18" charset="0"/>
                              <a:cs typeface="Arial"/>
                              <a:sym typeface="Arial"/>
                            </a:rPr>
                          </m:ctrlPr>
                        </m:fPr>
                        <m:num>
                          <m:r>
                            <a:rPr lang="en-GB" b="1" i="0" smtClean="0">
                              <a:solidFill>
                                <a:schemeClr val="accent1"/>
                              </a:solidFill>
                              <a:latin typeface="Cambria Math" panose="02040503050406030204" pitchFamily="18" charset="0"/>
                              <a:cs typeface="Arial"/>
                              <a:sym typeface="Arial"/>
                            </a:rPr>
                            <m:t>𝐦𝐚𝐬𝐬</m:t>
                          </m:r>
                        </m:num>
                        <m:den>
                          <m:r>
                            <a:rPr lang="en-GB" b="1" i="0" smtClean="0">
                              <a:solidFill>
                                <a:schemeClr val="accent1"/>
                              </a:solidFill>
                              <a:latin typeface="Cambria Math" panose="02040503050406030204" pitchFamily="18" charset="0"/>
                              <a:cs typeface="Arial"/>
                              <a:sym typeface="Arial"/>
                            </a:rPr>
                            <m:t>𝟏𝟎𝟔</m:t>
                          </m:r>
                        </m:den>
                      </m:f>
                    </m:oMath>
                  </m:oMathPara>
                </a14:m>
                <a:endParaRPr lang="ar-AE" b="1" dirty="0">
                  <a:solidFill>
                    <a:schemeClr val="accent1"/>
                  </a:solidFill>
                  <a:latin typeface="Arial"/>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ea typeface="Arial"/>
                          <a:cs typeface="Arial"/>
                          <a:sym typeface="Arial"/>
                        </a:rPr>
                        <m:t>𝐦𝐚𝐬𝐬</m:t>
                      </m:r>
                      <m:r>
                        <a:rPr lang="en-GB" b="1" i="0" smtClean="0">
                          <a:solidFill>
                            <a:schemeClr val="accent1"/>
                          </a:solidFill>
                          <a:latin typeface="Cambria Math" panose="02040503050406030204" pitchFamily="18" charset="0"/>
                          <a:ea typeface="Arial"/>
                          <a:cs typeface="Arial"/>
                          <a:sym typeface="Arial"/>
                        </a:rPr>
                        <m:t>=</m:t>
                      </m:r>
                      <m:r>
                        <a:rPr lang="en-GB" b="1" i="0" smtClean="0">
                          <a:solidFill>
                            <a:schemeClr val="accent1"/>
                          </a:solidFill>
                          <a:latin typeface="Cambria Math" panose="02040503050406030204" pitchFamily="18" charset="0"/>
                          <a:ea typeface="Arial"/>
                          <a:cs typeface="Arial"/>
                          <a:sym typeface="Arial"/>
                        </a:rPr>
                        <m:t>𝟐𝟏</m:t>
                      </m:r>
                      <m:r>
                        <a:rPr lang="en-GB" b="1" i="0" smtClean="0">
                          <a:solidFill>
                            <a:schemeClr val="accent1"/>
                          </a:solidFill>
                          <a:latin typeface="Cambria Math" panose="02040503050406030204" pitchFamily="18" charset="0"/>
                          <a:ea typeface="Arial"/>
                          <a:cs typeface="Arial"/>
                          <a:sym typeface="Arial"/>
                        </a:rPr>
                        <m:t>.</m:t>
                      </m:r>
                      <m:r>
                        <a:rPr lang="en-GB" b="1" i="0" smtClean="0">
                          <a:solidFill>
                            <a:schemeClr val="accent1"/>
                          </a:solidFill>
                          <a:latin typeface="Cambria Math" panose="02040503050406030204" pitchFamily="18" charset="0"/>
                          <a:ea typeface="Arial"/>
                          <a:cs typeface="Arial"/>
                          <a:sym typeface="Arial"/>
                        </a:rPr>
                        <m:t>𝟐</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𝐠</m:t>
                      </m:r>
                    </m:oMath>
                  </m:oMathPara>
                </a14:m>
                <a:endParaRPr lang="ar-AE" b="1" dirty="0">
                  <a:solidFill>
                    <a:schemeClr val="accent1"/>
                  </a:solidFill>
                  <a:latin typeface="Arial"/>
                  <a:ea typeface="Arial"/>
                  <a:cs typeface="Arial"/>
                  <a:sym typeface="Arial"/>
                </a:endParaRPr>
              </a:p>
            </p:txBody>
          </p:sp>
        </mc:Choice>
        <mc:Fallback>
          <p:sp>
            <p:nvSpPr>
              <p:cNvPr id="6" name="Google Shape;103;p1">
                <a:extLst>
                  <a:ext uri="{FF2B5EF4-FFF2-40B4-BE49-F238E27FC236}">
                    <a16:creationId xmlns:a16="http://schemas.microsoft.com/office/drawing/2014/main" id="{E92C7DEA-6F98-A5ED-8AB7-C53FEF1CC281}"/>
                  </a:ext>
                </a:extLst>
              </p:cNvPr>
              <p:cNvSpPr txBox="1">
                <a:spLocks noRot="1" noChangeAspect="1" noMove="1" noResize="1" noEditPoints="1" noAdjustHandles="1" noChangeArrowheads="1" noChangeShapeType="1" noTextEdit="1"/>
              </p:cNvSpPr>
              <p:nvPr/>
            </p:nvSpPr>
            <p:spPr>
              <a:xfrm>
                <a:off x="828660" y="3887945"/>
                <a:ext cx="5979086" cy="1324168"/>
              </a:xfrm>
              <a:prstGeom prst="rect">
                <a:avLst/>
              </a:prstGeom>
              <a:blipFill>
                <a:blip r:embed="rId4"/>
                <a:stretch>
                  <a:fillRect t="-3810" b="-6667"/>
                </a:stretch>
              </a:blipFill>
              <a:ln>
                <a:noFill/>
              </a:ln>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8" name="Google Shape;103;p1">
                <a:extLst>
                  <a:ext uri="{FF2B5EF4-FFF2-40B4-BE49-F238E27FC236}">
                    <a16:creationId xmlns:a16="http://schemas.microsoft.com/office/drawing/2014/main" id="{A49FD84A-DEF6-C697-1439-CA395291D7A6}"/>
                  </a:ext>
                </a:extLst>
              </p:cNvPr>
              <p:cNvSpPr txBox="1"/>
              <p:nvPr/>
            </p:nvSpPr>
            <p:spPr>
              <a:xfrm>
                <a:off x="896393" y="5411944"/>
                <a:ext cx="5979086" cy="13662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b="1" i="0" u="none" strike="noStrike" cap="none" smtClean="0">
                          <a:solidFill>
                            <a:schemeClr val="accent1"/>
                          </a:solidFill>
                          <a:latin typeface="Cambria Math" panose="02040503050406030204" pitchFamily="18" charset="0"/>
                          <a:ea typeface="Arial"/>
                          <a:cs typeface="Arial"/>
                          <a:sym typeface="Arial"/>
                        </a:rPr>
                        <m:t>𝐧𝐮𝐦𝐛𝐞𝐫</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𝐨𝐟</m:t>
                      </m:r>
                      <m:r>
                        <a:rPr lang="en-GB" b="1" i="0" u="none" strike="noStrike" cap="none" smtClean="0">
                          <a:solidFill>
                            <a:schemeClr val="accent1"/>
                          </a:solidFill>
                          <a:latin typeface="Cambria Math" panose="02040503050406030204" pitchFamily="18" charset="0"/>
                          <a:ea typeface="Arial"/>
                          <a:cs typeface="Arial"/>
                          <a:sym typeface="Arial"/>
                        </a:rPr>
                        <m:t> </m:t>
                      </m:r>
                      <m:r>
                        <a:rPr lang="en-GB" b="1" i="0" u="none" strike="noStrike" cap="none" smtClean="0">
                          <a:solidFill>
                            <a:schemeClr val="accent1"/>
                          </a:solidFill>
                          <a:latin typeface="Cambria Math" panose="02040503050406030204" pitchFamily="18" charset="0"/>
                          <a:ea typeface="Arial"/>
                          <a:cs typeface="Arial"/>
                          <a:sym typeface="Arial"/>
                        </a:rPr>
                        <m:t>𝐦𝐨𝐥𝐞𝐬</m:t>
                      </m:r>
                      <m:r>
                        <a:rPr lang="en-GB" b="1" i="0" u="none" strike="noStrike" cap="none" smtClean="0">
                          <a:solidFill>
                            <a:schemeClr val="accent1"/>
                          </a:solidFill>
                          <a:latin typeface="Cambria Math" panose="02040503050406030204" pitchFamily="18" charset="0"/>
                          <a:ea typeface="Arial"/>
                          <a:cs typeface="Arial"/>
                          <a:sym typeface="Arial"/>
                        </a:rPr>
                        <m:t>= </m:t>
                      </m:r>
                      <m:f>
                        <m:fPr>
                          <m:ctrlPr>
                            <a:rPr lang="en-GB" b="1" i="1" u="none" strike="noStrike" cap="none" smtClean="0">
                              <a:solidFill>
                                <a:schemeClr val="accent1"/>
                              </a:solidFill>
                              <a:latin typeface="Cambria Math" panose="02040503050406030204" pitchFamily="18" charset="0"/>
                              <a:cs typeface="Arial"/>
                              <a:sym typeface="Arial"/>
                            </a:rPr>
                          </m:ctrlPr>
                        </m:fPr>
                        <m:num>
                          <m:r>
                            <a:rPr lang="en-GB" b="1" i="0" u="none" strike="noStrike" cap="none" smtClean="0">
                              <a:solidFill>
                                <a:schemeClr val="accent1"/>
                              </a:solidFill>
                              <a:latin typeface="Cambria Math" panose="02040503050406030204" pitchFamily="18" charset="0"/>
                              <a:cs typeface="Arial"/>
                              <a:sym typeface="Arial"/>
                            </a:rPr>
                            <m:t>𝐦𝐚𝐬𝐬</m:t>
                          </m:r>
                          <m:r>
                            <a:rPr lang="en-GB" b="1" i="0" u="none" strike="noStrike" cap="none" smtClean="0">
                              <a:solidFill>
                                <a:schemeClr val="accent1"/>
                              </a:solidFill>
                              <a:latin typeface="Cambria Math" panose="02040503050406030204" pitchFamily="18" charset="0"/>
                              <a:cs typeface="Arial"/>
                              <a:sym typeface="Arial"/>
                            </a:rPr>
                            <m:t> </m:t>
                          </m:r>
                        </m:num>
                        <m:den>
                          <m:r>
                            <a:rPr lang="en-GB" b="1" i="0" u="none" strike="noStrike" cap="none" smtClean="0">
                              <a:solidFill>
                                <a:schemeClr val="accent1"/>
                              </a:solidFill>
                              <a:latin typeface="Cambria Math" panose="02040503050406030204" pitchFamily="18" charset="0"/>
                              <a:cs typeface="Arial"/>
                              <a:sym typeface="Arial"/>
                            </a:rPr>
                            <m:t>𝐌</m:t>
                          </m:r>
                          <m:r>
                            <a:rPr lang="en-GB" b="1" i="0" u="none" strike="noStrike" cap="none" baseline="-25000" smtClean="0">
                              <a:solidFill>
                                <a:schemeClr val="accent1"/>
                              </a:solidFill>
                              <a:latin typeface="Cambria Math" panose="02040503050406030204" pitchFamily="18" charset="0"/>
                              <a:cs typeface="Arial"/>
                              <a:sym typeface="Arial"/>
                            </a:rPr>
                            <m:t>𝐫</m:t>
                          </m:r>
                        </m:den>
                      </m:f>
                    </m:oMath>
                  </m:oMathPara>
                </a14:m>
                <a:endParaRPr lang="en-GB" b="1" u="none" strike="noStrike" cap="none" dirty="0">
                  <a:solidFill>
                    <a:schemeClr val="accent1"/>
                  </a:solidFill>
                  <a:latin typeface="Arial"/>
                  <a:ea typeface="Cambria Math" panose="02040503050406030204" pitchFamily="18" charset="0"/>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ea typeface="Arial"/>
                          <a:cs typeface="Arial"/>
                          <a:sym typeface="Arial"/>
                        </a:rPr>
                        <m:t>𝐧𝐮𝐦𝐛𝐞𝐫</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𝐨𝐟</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𝐦𝐨𝐥𝐞𝐬</m:t>
                      </m:r>
                      <m:r>
                        <a:rPr lang="ar-AE" b="1" i="0">
                          <a:solidFill>
                            <a:schemeClr val="accent1"/>
                          </a:solidFill>
                          <a:latin typeface="Cambria Math" panose="02040503050406030204" pitchFamily="18" charset="0"/>
                          <a:ea typeface="Arial"/>
                          <a:cs typeface="Arial"/>
                          <a:sym typeface="Arial"/>
                        </a:rPr>
                        <m:t>= </m:t>
                      </m:r>
                      <m:f>
                        <m:fPr>
                          <m:ctrlPr>
                            <a:rPr lang="ar-AE" b="1" i="1">
                              <a:solidFill>
                                <a:schemeClr val="accent1"/>
                              </a:solidFill>
                              <a:latin typeface="Cambria Math" panose="02040503050406030204" pitchFamily="18" charset="0"/>
                              <a:cs typeface="Arial"/>
                              <a:sym typeface="Arial"/>
                            </a:rPr>
                          </m:ctrlPr>
                        </m:fPr>
                        <m:num>
                          <m:r>
                            <a:rPr lang="en-GB" b="1" i="0" smtClean="0">
                              <a:solidFill>
                                <a:schemeClr val="accent1"/>
                              </a:solidFill>
                              <a:latin typeface="Cambria Math" panose="02040503050406030204" pitchFamily="18" charset="0"/>
                              <a:cs typeface="Arial"/>
                              <a:sym typeface="Arial"/>
                            </a:rPr>
                            <m:t>𝟏𝟎𝟎</m:t>
                          </m:r>
                        </m:num>
                        <m:den>
                          <m:r>
                            <a:rPr lang="en-GB" b="1" i="0" smtClean="0">
                              <a:solidFill>
                                <a:schemeClr val="accent1"/>
                              </a:solidFill>
                              <a:latin typeface="Cambria Math" panose="02040503050406030204" pitchFamily="18" charset="0"/>
                              <a:cs typeface="Arial"/>
                              <a:sym typeface="Arial"/>
                            </a:rPr>
                            <m:t>𝟏𝟎𝟔</m:t>
                          </m:r>
                        </m:den>
                      </m:f>
                    </m:oMath>
                  </m:oMathPara>
                </a14:m>
                <a:endParaRPr lang="ar-AE" b="1" dirty="0">
                  <a:solidFill>
                    <a:schemeClr val="accent1"/>
                  </a:solidFill>
                  <a:latin typeface="Arial"/>
                  <a:ea typeface="Arial"/>
                  <a:cs typeface="Arial"/>
                  <a:sym typeface="Arial"/>
                </a:endParaRPr>
              </a:p>
              <a:p>
                <a:pPr>
                  <a:buClr>
                    <a:srgbClr val="000000"/>
                  </a:buClr>
                  <a:buSzPts val="2400"/>
                </a:pPr>
                <a14:m>
                  <m:oMathPara xmlns:m="http://schemas.openxmlformats.org/officeDocument/2006/math">
                    <m:oMathParaPr>
                      <m:jc m:val="left"/>
                    </m:oMathParaPr>
                    <m:oMath xmlns:m="http://schemas.openxmlformats.org/officeDocument/2006/math">
                      <m:r>
                        <a:rPr lang="en-GB" b="1" i="0" smtClean="0">
                          <a:solidFill>
                            <a:schemeClr val="accent1"/>
                          </a:solidFill>
                          <a:latin typeface="Cambria Math" panose="02040503050406030204" pitchFamily="18" charset="0"/>
                          <a:ea typeface="Arial"/>
                          <a:cs typeface="Arial"/>
                          <a:sym typeface="Arial"/>
                        </a:rPr>
                        <m:t>𝐧𝐮𝐦𝐛𝐞𝐫</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𝐨𝐟</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𝐦𝐨𝐥𝐞𝐬</m:t>
                      </m:r>
                      <m:r>
                        <a:rPr lang="en-GB" b="1" i="0" smtClean="0">
                          <a:solidFill>
                            <a:schemeClr val="accent1"/>
                          </a:solidFill>
                          <a:latin typeface="Cambria Math" panose="02040503050406030204" pitchFamily="18" charset="0"/>
                          <a:ea typeface="Arial"/>
                          <a:cs typeface="Arial"/>
                          <a:sym typeface="Arial"/>
                        </a:rPr>
                        <m:t>=</m:t>
                      </m:r>
                      <m:r>
                        <a:rPr lang="en-GB" b="1" i="0" smtClean="0">
                          <a:solidFill>
                            <a:schemeClr val="accent1"/>
                          </a:solidFill>
                          <a:latin typeface="Cambria Math" panose="02040503050406030204" pitchFamily="18" charset="0"/>
                          <a:ea typeface="Arial"/>
                          <a:cs typeface="Arial"/>
                          <a:sym typeface="Arial"/>
                        </a:rPr>
                        <m:t>𝟎</m:t>
                      </m:r>
                      <m:r>
                        <a:rPr lang="en-GB" b="1" i="0" smtClean="0">
                          <a:solidFill>
                            <a:schemeClr val="accent1"/>
                          </a:solidFill>
                          <a:latin typeface="Cambria Math" panose="02040503050406030204" pitchFamily="18" charset="0"/>
                          <a:ea typeface="Arial"/>
                          <a:cs typeface="Arial"/>
                          <a:sym typeface="Arial"/>
                        </a:rPr>
                        <m:t>.</m:t>
                      </m:r>
                      <m:r>
                        <a:rPr lang="en-GB" b="1" i="0" smtClean="0">
                          <a:solidFill>
                            <a:schemeClr val="accent1"/>
                          </a:solidFill>
                          <a:latin typeface="Cambria Math" panose="02040503050406030204" pitchFamily="18" charset="0"/>
                          <a:ea typeface="Arial"/>
                          <a:cs typeface="Arial"/>
                          <a:sym typeface="Arial"/>
                        </a:rPr>
                        <m:t>𝟗𝟒</m:t>
                      </m:r>
                      <m:r>
                        <a:rPr lang="en-GB" b="1" i="0" smtClean="0">
                          <a:solidFill>
                            <a:schemeClr val="accent1"/>
                          </a:solidFill>
                          <a:latin typeface="Cambria Math" panose="02040503050406030204" pitchFamily="18" charset="0"/>
                          <a:ea typeface="Arial"/>
                          <a:cs typeface="Arial"/>
                          <a:sym typeface="Arial"/>
                        </a:rPr>
                        <m:t> </m:t>
                      </m:r>
                      <m:r>
                        <a:rPr lang="en-GB" b="1" i="0" smtClean="0">
                          <a:solidFill>
                            <a:schemeClr val="accent1"/>
                          </a:solidFill>
                          <a:latin typeface="Cambria Math" panose="02040503050406030204" pitchFamily="18" charset="0"/>
                          <a:ea typeface="Arial"/>
                          <a:cs typeface="Arial"/>
                          <a:sym typeface="Arial"/>
                        </a:rPr>
                        <m:t>𝐦𝐨𝐥</m:t>
                      </m:r>
                    </m:oMath>
                  </m:oMathPara>
                </a14:m>
                <a:endParaRPr lang="ar-AE" b="1" dirty="0">
                  <a:solidFill>
                    <a:schemeClr val="accent1"/>
                  </a:solidFill>
                  <a:latin typeface="Arial"/>
                  <a:ea typeface="Arial"/>
                  <a:cs typeface="Arial"/>
                  <a:sym typeface="Arial"/>
                </a:endParaRPr>
              </a:p>
            </p:txBody>
          </p:sp>
        </mc:Choice>
        <mc:Fallback>
          <p:sp>
            <p:nvSpPr>
              <p:cNvPr id="8" name="Google Shape;103;p1">
                <a:extLst>
                  <a:ext uri="{FF2B5EF4-FFF2-40B4-BE49-F238E27FC236}">
                    <a16:creationId xmlns:a16="http://schemas.microsoft.com/office/drawing/2014/main" id="{A49FD84A-DEF6-C697-1439-CA395291D7A6}"/>
                  </a:ext>
                </a:extLst>
              </p:cNvPr>
              <p:cNvSpPr txBox="1">
                <a:spLocks noRot="1" noChangeAspect="1" noMove="1" noResize="1" noEditPoints="1" noAdjustHandles="1" noChangeArrowheads="1" noChangeShapeType="1" noTextEdit="1"/>
              </p:cNvSpPr>
              <p:nvPr/>
            </p:nvSpPr>
            <p:spPr>
              <a:xfrm>
                <a:off x="896393" y="5411944"/>
                <a:ext cx="5979086" cy="1366231"/>
              </a:xfrm>
              <a:prstGeom prst="rect">
                <a:avLst/>
              </a:prstGeom>
              <a:blipFill>
                <a:blip r:embed="rId5"/>
                <a:stretch>
                  <a:fillRect t="-3704" b="-5556"/>
                </a:stretch>
              </a:blipFill>
              <a:ln>
                <a:noFill/>
              </a:ln>
            </p:spPr>
            <p:txBody>
              <a:bodyPr/>
              <a:lstStyle/>
              <a:p>
                <a:r>
                  <a:rPr lang="en-GB">
                    <a:noFill/>
                  </a:rPr>
                  <a:t> </a:t>
                </a:r>
              </a:p>
            </p:txBody>
          </p:sp>
        </mc:Fallback>
      </mc:AlternateContent>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266352-AE22-6B74-CF30-D4522D5B3B57}"/>
              </a:ext>
            </a:extLst>
          </p:cNvPr>
          <p:cNvSpPr>
            <a:spLocks noGrp="1"/>
          </p:cNvSpPr>
          <p:nvPr>
            <p:ph type="title"/>
          </p:nvPr>
        </p:nvSpPr>
        <p:spPr/>
        <p:txBody>
          <a:bodyPr/>
          <a:lstStyle/>
          <a:p>
            <a:r>
              <a:rPr lang="en-GB" dirty="0">
                <a:latin typeface="Century Gothic" panose="020B0502020202020204" pitchFamily="34" charset="0"/>
              </a:rPr>
              <a:t>Activity</a:t>
            </a:r>
          </a:p>
        </p:txBody>
      </p:sp>
      <p:pic>
        <p:nvPicPr>
          <p:cNvPr id="5" name="Picture 4" descr="Text, letter&#10;&#10;Description automatically generated">
            <a:extLst>
              <a:ext uri="{FF2B5EF4-FFF2-40B4-BE49-F238E27FC236}">
                <a16:creationId xmlns:a16="http://schemas.microsoft.com/office/drawing/2014/main" id="{41F59F71-73BF-64A6-746D-4DBC9FC824B3}"/>
              </a:ext>
            </a:extLst>
          </p:cNvPr>
          <p:cNvPicPr>
            <a:picLocks noChangeAspect="1"/>
          </p:cNvPicPr>
          <p:nvPr/>
        </p:nvPicPr>
        <p:blipFill>
          <a:blip r:embed="rId3"/>
          <a:stretch>
            <a:fillRect/>
          </a:stretch>
        </p:blipFill>
        <p:spPr>
          <a:xfrm>
            <a:off x="6426259" y="209863"/>
            <a:ext cx="4855863" cy="6858000"/>
          </a:xfrm>
          <a:prstGeom prst="rect">
            <a:avLst/>
          </a:prstGeom>
          <a:ln>
            <a:solidFill>
              <a:schemeClr val="tx1"/>
            </a:solidFill>
          </a:ln>
        </p:spPr>
      </p:pic>
      <p:pic>
        <p:nvPicPr>
          <p:cNvPr id="7" name="Picture 6" descr="Table&#10;&#10;Description automatically generated">
            <a:extLst>
              <a:ext uri="{FF2B5EF4-FFF2-40B4-BE49-F238E27FC236}">
                <a16:creationId xmlns:a16="http://schemas.microsoft.com/office/drawing/2014/main" id="{DDCFFB44-23D4-3F8A-5DA7-2B8A42E805EB}"/>
              </a:ext>
            </a:extLst>
          </p:cNvPr>
          <p:cNvPicPr>
            <a:picLocks noChangeAspect="1"/>
          </p:cNvPicPr>
          <p:nvPr/>
        </p:nvPicPr>
        <p:blipFill>
          <a:blip r:embed="rId4"/>
          <a:stretch>
            <a:fillRect/>
          </a:stretch>
        </p:blipFill>
        <p:spPr>
          <a:xfrm>
            <a:off x="6106936" y="524656"/>
            <a:ext cx="4864922" cy="6858000"/>
          </a:xfrm>
          <a:prstGeom prst="rect">
            <a:avLst/>
          </a:prstGeom>
          <a:ln>
            <a:solidFill>
              <a:schemeClr val="tx1"/>
            </a:solidFill>
          </a:ln>
        </p:spPr>
      </p:pic>
      <p:pic>
        <p:nvPicPr>
          <p:cNvPr id="9" name="Picture 8" descr="A picture containing text&#10;&#10;Description automatically generated">
            <a:extLst>
              <a:ext uri="{FF2B5EF4-FFF2-40B4-BE49-F238E27FC236}">
                <a16:creationId xmlns:a16="http://schemas.microsoft.com/office/drawing/2014/main" id="{F5C50E22-B8AC-BD90-7A3B-E21C25783275}"/>
              </a:ext>
            </a:extLst>
          </p:cNvPr>
          <p:cNvPicPr>
            <a:picLocks noChangeAspect="1"/>
          </p:cNvPicPr>
          <p:nvPr/>
        </p:nvPicPr>
        <p:blipFill>
          <a:blip r:embed="rId5"/>
          <a:stretch>
            <a:fillRect/>
          </a:stretch>
        </p:blipFill>
        <p:spPr>
          <a:xfrm>
            <a:off x="5694944" y="929391"/>
            <a:ext cx="4849456" cy="6858000"/>
          </a:xfrm>
          <a:prstGeom prst="rect">
            <a:avLst/>
          </a:prstGeom>
          <a:ln>
            <a:solidFill>
              <a:schemeClr val="tx1"/>
            </a:solidFill>
          </a:ln>
        </p:spPr>
      </p:pic>
    </p:spTree>
    <p:extLst>
      <p:ext uri="{BB962C8B-B14F-4D97-AF65-F5344CB8AC3E}">
        <p14:creationId xmlns:p14="http://schemas.microsoft.com/office/powerpoint/2010/main" val="1465457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9EBAD-0465-CB44-960D-E5CAFD8A88F3}"/>
              </a:ext>
            </a:extLst>
          </p:cNvPr>
          <p:cNvSpPr>
            <a:spLocks noGrp="1"/>
          </p:cNvSpPr>
          <p:nvPr>
            <p:ph type="title"/>
          </p:nvPr>
        </p:nvSpPr>
        <p:spPr>
          <a:xfrm>
            <a:off x="554748" y="0"/>
            <a:ext cx="10620000" cy="720000"/>
          </a:xfrm>
        </p:spPr>
        <p:txBody>
          <a:bodyPr/>
          <a:lstStyle/>
          <a:p>
            <a:r>
              <a:rPr lang="en-US" dirty="0">
                <a:latin typeface="Century Gothic" panose="020B0502020202020204" pitchFamily="34" charset="0"/>
              </a:rPr>
              <a:t>Answers</a:t>
            </a:r>
          </a:p>
        </p:txBody>
      </p:sp>
      <p:sp>
        <p:nvSpPr>
          <p:cNvPr id="24" name="TextBox 23">
            <a:extLst>
              <a:ext uri="{FF2B5EF4-FFF2-40B4-BE49-F238E27FC236}">
                <a16:creationId xmlns:a16="http://schemas.microsoft.com/office/drawing/2014/main" id="{CE5E9D53-3122-F7B2-41A3-CEAB4F99E812}"/>
              </a:ext>
            </a:extLst>
          </p:cNvPr>
          <p:cNvSpPr txBox="1"/>
          <p:nvPr/>
        </p:nvSpPr>
        <p:spPr>
          <a:xfrm>
            <a:off x="459006" y="1004691"/>
            <a:ext cx="5025735"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1. The reactant that will run out first. </a:t>
            </a:r>
            <a:endParaRPr lang="en-US" sz="2200" b="1" baseline="30000"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934B8576-490C-A551-4E16-8205499ABBFB}"/>
              </a:ext>
            </a:extLst>
          </p:cNvPr>
          <p:cNvSpPr txBox="1"/>
          <p:nvPr/>
        </p:nvSpPr>
        <p:spPr>
          <a:xfrm>
            <a:off x="471706" y="1537278"/>
            <a:ext cx="2355132" cy="430887"/>
          </a:xfrm>
          <a:prstGeom prst="rect">
            <a:avLst/>
          </a:prstGeom>
          <a:noFill/>
        </p:spPr>
        <p:txBody>
          <a:bodyPr wrap="none" rtlCol="0">
            <a:spAutoFit/>
          </a:bodyPr>
          <a:lstStyle/>
          <a:p>
            <a:r>
              <a:rPr lang="en-US" sz="2200" b="1" dirty="0">
                <a:solidFill>
                  <a:schemeClr val="accent1"/>
                </a:solidFill>
                <a:latin typeface="Century Gothic" panose="020B0502020202020204" pitchFamily="34" charset="0"/>
              </a:rPr>
              <a:t>2. It is in excess.</a:t>
            </a:r>
            <a:endParaRPr lang="en-US" sz="2200" b="1" baseline="30000" dirty="0">
              <a:solidFill>
                <a:schemeClr val="accent1"/>
              </a:solidFill>
              <a:latin typeface="Century Gothic" panose="020B0502020202020204" pitchFamily="34" charset="0"/>
            </a:endParaRPr>
          </a:p>
        </p:txBody>
      </p:sp>
      <p:sp>
        <p:nvSpPr>
          <p:cNvPr id="29" name="TextBox 28">
            <a:extLst>
              <a:ext uri="{FF2B5EF4-FFF2-40B4-BE49-F238E27FC236}">
                <a16:creationId xmlns:a16="http://schemas.microsoft.com/office/drawing/2014/main" id="{CED92D53-46C4-6C21-DE6D-55C6E40BA462}"/>
              </a:ext>
            </a:extLst>
          </p:cNvPr>
          <p:cNvSpPr txBox="1"/>
          <p:nvPr/>
        </p:nvSpPr>
        <p:spPr>
          <a:xfrm>
            <a:off x="492218" y="2072092"/>
            <a:ext cx="3240333"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3. 2 Ca + O</a:t>
            </a:r>
            <a:r>
              <a:rPr lang="en-US" sz="2200" b="1" baseline="-25000" dirty="0">
                <a:solidFill>
                  <a:schemeClr val="accent1"/>
                </a:solidFill>
                <a:latin typeface="Century Gothic" panose="020B0502020202020204" pitchFamily="34" charset="0"/>
              </a:rPr>
              <a:t>2</a:t>
            </a:r>
            <a:r>
              <a:rPr lang="en-US" sz="2200" b="1" dirty="0">
                <a:solidFill>
                  <a:schemeClr val="accent1"/>
                </a:solidFill>
                <a:latin typeface="Century Gothic" panose="020B0502020202020204" pitchFamily="34" charset="0"/>
              </a:rPr>
              <a:t> </a:t>
            </a:r>
            <a:r>
              <a:rPr lang="en-US" sz="2200" b="1" dirty="0">
                <a:solidFill>
                  <a:schemeClr val="accent1"/>
                </a:solidFill>
                <a:latin typeface="Century Gothic" panose="020B0502020202020204" pitchFamily="34" charset="0"/>
                <a:sym typeface="Wingdings" pitchFamily="2" charset="2"/>
              </a:rPr>
              <a:t> 2 CaO</a:t>
            </a:r>
            <a:endParaRPr lang="en-US" sz="2200" b="1"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32BEA5CC-2A3B-8A5B-8DB8-7763023333A1}"/>
              </a:ext>
            </a:extLst>
          </p:cNvPr>
          <p:cNvSpPr txBox="1"/>
          <p:nvPr/>
        </p:nvSpPr>
        <p:spPr>
          <a:xfrm>
            <a:off x="505471" y="2615538"/>
            <a:ext cx="10377387" cy="769441"/>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4. Atoms cannot be created or destroyed in a chemical reaction, so there need to be the same number of each type of atom on each side.</a:t>
            </a:r>
          </a:p>
        </p:txBody>
      </p:sp>
      <p:sp>
        <p:nvSpPr>
          <p:cNvPr id="13" name="TextBox 12">
            <a:extLst>
              <a:ext uri="{FF2B5EF4-FFF2-40B4-BE49-F238E27FC236}">
                <a16:creationId xmlns:a16="http://schemas.microsoft.com/office/drawing/2014/main" id="{2CDF07BA-717C-9609-A06A-91F7C55159E8}"/>
              </a:ext>
            </a:extLst>
          </p:cNvPr>
          <p:cNvSpPr txBox="1"/>
          <p:nvPr/>
        </p:nvSpPr>
        <p:spPr>
          <a:xfrm>
            <a:off x="513836" y="3495940"/>
            <a:ext cx="1596736"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5a. 44 </a:t>
            </a:r>
          </a:p>
        </p:txBody>
      </p:sp>
      <p:sp>
        <p:nvSpPr>
          <p:cNvPr id="14" name="TextBox 13">
            <a:extLst>
              <a:ext uri="{FF2B5EF4-FFF2-40B4-BE49-F238E27FC236}">
                <a16:creationId xmlns:a16="http://schemas.microsoft.com/office/drawing/2014/main" id="{2ED53D91-C196-BF32-6EF0-13D4A3592AB0}"/>
              </a:ext>
            </a:extLst>
          </p:cNvPr>
          <p:cNvSpPr txBox="1"/>
          <p:nvPr/>
        </p:nvSpPr>
        <p:spPr>
          <a:xfrm>
            <a:off x="528824" y="4003325"/>
            <a:ext cx="2184395" cy="430887"/>
          </a:xfrm>
          <a:prstGeom prst="rect">
            <a:avLst/>
          </a:prstGeom>
          <a:noFill/>
        </p:spPr>
        <p:txBody>
          <a:bodyPr wrap="square" rtlCol="0">
            <a:spAutoFit/>
          </a:bodyPr>
          <a:lstStyle/>
          <a:p>
            <a:r>
              <a:rPr lang="en-US" sz="2200" b="1" dirty="0">
                <a:solidFill>
                  <a:schemeClr val="accent1"/>
                </a:solidFill>
                <a:latin typeface="Century Gothic" panose="020B0502020202020204" pitchFamily="34" charset="0"/>
              </a:rPr>
              <a:t>5b. Oxygen </a:t>
            </a:r>
          </a:p>
        </p:txBody>
      </p:sp>
    </p:spTree>
    <p:extLst>
      <p:ext uri="{BB962C8B-B14F-4D97-AF65-F5344CB8AC3E}">
        <p14:creationId xmlns:p14="http://schemas.microsoft.com/office/powerpoint/2010/main" val="274658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9" grpId="0"/>
      <p:bldP spid="12" grpId="0"/>
      <p:bldP spid="13" grpId="0"/>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500F-16D6-F8BE-1DB0-6AF1646834FB}"/>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D267A5-B081-40AE-09D9-7E0CE2930576}"/>
                  </a:ext>
                </a:extLst>
              </p:cNvPr>
              <p:cNvSpPr txBox="1"/>
              <p:nvPr/>
            </p:nvSpPr>
            <p:spPr>
              <a:xfrm>
                <a:off x="446939" y="719664"/>
                <a:ext cx="5129401" cy="5683735"/>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6a. </a:t>
                </a:r>
                <a:endParaRPr lang="en-GB" sz="2000" b="1" i="0"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𝐀𝐥</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𝐀𝐥</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𝟏𝟓𝟎𝟎</m:t>
                          </m:r>
                        </m:num>
                        <m:den>
                          <m:r>
                            <a:rPr lang="en-GB" sz="2000" b="1" i="0" smtClean="0">
                              <a:solidFill>
                                <a:schemeClr val="accent1"/>
                              </a:solidFill>
                              <a:latin typeface="Cambria Math" panose="02040503050406030204" pitchFamily="18" charset="0"/>
                            </a:rPr>
                            <m:t>𝟐</m:t>
                          </m:r>
                          <m:r>
                            <a:rPr lang="en-GB" sz="2000" b="1" i="1" smtClean="0">
                              <a:solidFill>
                                <a:schemeClr val="accent1"/>
                              </a:solidFill>
                              <a:latin typeface="Cambria Math" panose="02040503050406030204" pitchFamily="18" charset="0"/>
                            </a:rPr>
                            <m:t>𝟕</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𝟓𝟓</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𝟓𝟓𝟓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𝐅𝐞</m:t>
                      </m:r>
                      <m:r>
                        <a:rPr lang="en-GB" sz="2000" b="1" i="0" baseline="-2500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𝐎</m:t>
                      </m:r>
                      <m:r>
                        <a:rPr lang="en-GB" sz="2000" b="1" i="0" baseline="-25000" smtClean="0">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𝐅𝐞</m:t>
                      </m:r>
                      <m:r>
                        <a:rPr lang="en-GB" sz="2000" b="1" baseline="-2500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𝐎</m:t>
                      </m:r>
                      <m:r>
                        <a:rPr lang="en-GB" sz="2000" b="1" baseline="-25000">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𝟐𝟖</m:t>
                          </m:r>
                          <m:r>
                            <a:rPr lang="en-GB" sz="2000" b="1">
                              <a:solidFill>
                                <a:schemeClr val="accent1"/>
                              </a:solidFill>
                              <a:latin typeface="Cambria Math" panose="02040503050406030204" pitchFamily="18" charset="0"/>
                            </a:rPr>
                            <m:t>𝟎𝟎</m:t>
                          </m:r>
                        </m:num>
                        <m:den>
                          <m:r>
                            <a:rPr lang="en-GB" sz="2000" b="1" i="1" smtClean="0">
                              <a:solidFill>
                                <a:schemeClr val="accent1"/>
                              </a:solidFill>
                              <a:latin typeface="Cambria Math" panose="02040503050406030204" pitchFamily="18" charset="0"/>
                            </a:rPr>
                            <m:t>𝟏𝟔𝟎</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𝟏𝟕</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Mole ratio = 2:1</a:t>
                </a:r>
              </a:p>
              <a:p>
                <a14:m>
                  <m:oMath xmlns:m="http://schemas.openxmlformats.org/officeDocument/2006/math">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𝐅𝐞</m:t>
                    </m:r>
                    <m:r>
                      <a:rPr lang="en-GB" sz="2000" b="1" i="0" baseline="-2500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𝐎</m:t>
                    </m:r>
                    <m:r>
                      <a:rPr lang="en-GB" sz="2000" b="1" i="0" baseline="-25000" smtClean="0">
                        <a:solidFill>
                          <a:schemeClr val="accent1"/>
                        </a:solidFill>
                        <a:latin typeface="Cambria Math" panose="02040503050406030204" pitchFamily="18" charset="0"/>
                      </a:rPr>
                      <m:t>𝟑</m:t>
                    </m:r>
                    <m:r>
                      <a:rPr lang="en-GB" sz="2000" b="1" baseline="-2500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𝟓𝟓</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𝐀𝐥</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𝟐𝟕</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𝟕𝟕</m:t>
                    </m:r>
                    <m:r>
                      <a:rPr lang="en-GB" sz="2000" b="1">
                        <a:solidFill>
                          <a:schemeClr val="accent1"/>
                        </a:solidFill>
                        <a:latin typeface="Cambria Math" panose="02040503050406030204" pitchFamily="18" charset="0"/>
                      </a:rPr>
                      <m:t>𝟕</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a14:m>
                <a:r>
                  <a:rPr lang="en-GB" sz="2000" b="1" dirty="0">
                    <a:solidFill>
                      <a:schemeClr val="accent1"/>
                    </a:solidFill>
                    <a:latin typeface="Century Gothic" panose="020B0502020202020204" pitchFamily="34" charset="0"/>
                  </a:rPr>
                  <a:t> (not possible)</a:t>
                </a:r>
              </a:p>
              <a:p>
                <a14:m>
                  <m:oMath xmlns:m="http://schemas.openxmlformats.org/officeDocument/2006/math">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𝐀𝐥</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𝟏𝟕</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𝐅𝐞</m:t>
                    </m:r>
                    <m:r>
                      <a:rPr lang="en-GB" sz="2000" b="1" baseline="-2500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𝐎</m:t>
                    </m:r>
                    <m:r>
                      <a:rPr lang="en-GB" sz="2000" b="1" baseline="-25000">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𝟑𝟓</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 </m:t>
                    </m:r>
                  </m:oMath>
                </a14:m>
                <a:r>
                  <a:rPr lang="en-GB" sz="2000" b="1" dirty="0">
                    <a:solidFill>
                      <a:schemeClr val="accent1"/>
                    </a:solidFill>
                    <a:latin typeface="Century Gothic" panose="020B0502020202020204" pitchFamily="34" charset="0"/>
                  </a:rPr>
                  <a:t>(possible)</a:t>
                </a:r>
              </a:p>
              <a:p>
                <a:r>
                  <a:rPr lang="en-GB" sz="2000" b="1" dirty="0">
                    <a:solidFill>
                      <a:schemeClr val="accent1"/>
                    </a:solidFill>
                    <a:latin typeface="Century Gothic" panose="020B0502020202020204" pitchFamily="34" charset="0"/>
                  </a:rPr>
                  <a:t>Limiting reactant = Fe</a:t>
                </a:r>
                <a:r>
                  <a:rPr lang="en-GB" sz="2000" b="1" baseline="-25000" dirty="0">
                    <a:solidFill>
                      <a:schemeClr val="accent1"/>
                    </a:solidFill>
                    <a:latin typeface="Century Gothic" panose="020B0502020202020204" pitchFamily="34" charset="0"/>
                  </a:rPr>
                  <a:t>2</a:t>
                </a:r>
                <a:r>
                  <a:rPr lang="en-GB" sz="2000" b="1" dirty="0">
                    <a:solidFill>
                      <a:schemeClr val="accent1"/>
                    </a:solidFill>
                    <a:latin typeface="Century Gothic" panose="020B0502020202020204" pitchFamily="34" charset="0"/>
                  </a:rPr>
                  <a:t>O</a:t>
                </a:r>
                <a:r>
                  <a:rPr lang="en-GB" sz="2000" b="1" baseline="-25000" dirty="0">
                    <a:solidFill>
                      <a:schemeClr val="accent1"/>
                    </a:solidFill>
                    <a:latin typeface="Century Gothic" panose="020B0502020202020204" pitchFamily="34" charset="0"/>
                  </a:rPr>
                  <a:t>3</a:t>
                </a:r>
              </a:p>
            </p:txBody>
          </p:sp>
        </mc:Choice>
        <mc:Fallback xmlns="">
          <p:sp>
            <p:nvSpPr>
              <p:cNvPr id="3" name="TextBox 2">
                <a:extLst>
                  <a:ext uri="{FF2B5EF4-FFF2-40B4-BE49-F238E27FC236}">
                    <a16:creationId xmlns:a16="http://schemas.microsoft.com/office/drawing/2014/main" id="{D1D267A5-B081-40AE-09D9-7E0CE2930576}"/>
                  </a:ext>
                </a:extLst>
              </p:cNvPr>
              <p:cNvSpPr txBox="1">
                <a:spLocks noRot="1" noChangeAspect="1" noMove="1" noResize="1" noEditPoints="1" noAdjustHandles="1" noChangeArrowheads="1" noChangeShapeType="1" noTextEdit="1"/>
              </p:cNvSpPr>
              <p:nvPr/>
            </p:nvSpPr>
            <p:spPr>
              <a:xfrm>
                <a:off x="446939" y="719664"/>
                <a:ext cx="5129401" cy="5683735"/>
              </a:xfrm>
              <a:prstGeom prst="rect">
                <a:avLst/>
              </a:prstGeom>
              <a:blipFill>
                <a:blip r:embed="rId3"/>
                <a:stretch>
                  <a:fillRect l="-1235" t="-891" r="-48642" b="-8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4A6182-A3A5-EF1C-6264-1A85101EE9EF}"/>
                  </a:ext>
                </a:extLst>
              </p:cNvPr>
              <p:cNvSpPr txBox="1"/>
              <p:nvPr/>
            </p:nvSpPr>
            <p:spPr>
              <a:xfrm>
                <a:off x="5678508" y="599741"/>
                <a:ext cx="3840923" cy="2384499"/>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6b. </a:t>
                </a:r>
                <a:endParaRPr lang="en-GB" sz="2000" b="1" i="0" dirty="0">
                  <a:solidFill>
                    <a:schemeClr val="accent1"/>
                  </a:solidFill>
                  <a:latin typeface="Cambria Math" panose="02040503050406030204" pitchFamily="18" charset="0"/>
                </a:endParaRPr>
              </a:p>
              <a:p>
                <a:r>
                  <a:rPr lang="en-US" sz="2000" b="1" dirty="0">
                    <a:solidFill>
                      <a:schemeClr val="accent1"/>
                    </a:solidFill>
                    <a:latin typeface="Century Gothic" panose="020B0502020202020204" pitchFamily="34" charset="0"/>
                  </a:rPr>
                  <a:t>Mole ratio = 1:2</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𝐅𝐞</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𝟑𝟓</m:t>
                      </m:r>
                      <m:r>
                        <a:rPr lang="en-GB" sz="2000" b="1" i="0" smtClean="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𝐅𝐞</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US"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𝟑𝟓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𝟓𝟔</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𝟗𝟔𝟎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US" sz="20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944A6182-A3A5-EF1C-6264-1A85101EE9EF}"/>
                  </a:ext>
                </a:extLst>
              </p:cNvPr>
              <p:cNvSpPr txBox="1">
                <a:spLocks noRot="1" noChangeAspect="1" noMove="1" noResize="1" noEditPoints="1" noAdjustHandles="1" noChangeArrowheads="1" noChangeShapeType="1" noTextEdit="1"/>
              </p:cNvSpPr>
              <p:nvPr/>
            </p:nvSpPr>
            <p:spPr>
              <a:xfrm>
                <a:off x="5678508" y="599741"/>
                <a:ext cx="3840923" cy="2384499"/>
              </a:xfrm>
              <a:prstGeom prst="rect">
                <a:avLst/>
              </a:prstGeom>
              <a:blipFill>
                <a:blip r:embed="rId4"/>
                <a:stretch>
                  <a:fillRect l="-1650" t="-2116" b="-2116"/>
                </a:stretch>
              </a:blipFill>
            </p:spPr>
            <p:txBody>
              <a:bodyPr/>
              <a:lstStyle/>
              <a:p>
                <a:r>
                  <a:rPr lang="en-GB">
                    <a:noFill/>
                  </a:rPr>
                  <a:t> </a:t>
                </a:r>
              </a:p>
            </p:txBody>
          </p:sp>
        </mc:Fallback>
      </mc:AlternateContent>
    </p:spTree>
    <p:extLst>
      <p:ext uri="{BB962C8B-B14F-4D97-AF65-F5344CB8AC3E}">
        <p14:creationId xmlns:p14="http://schemas.microsoft.com/office/powerpoint/2010/main" val="2851419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3500F-16D6-F8BE-1DB0-6AF1646834FB}"/>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1D267A5-B081-40AE-09D9-7E0CE2930576}"/>
                  </a:ext>
                </a:extLst>
              </p:cNvPr>
              <p:cNvSpPr txBox="1"/>
              <p:nvPr/>
            </p:nvSpPr>
            <p:spPr>
              <a:xfrm>
                <a:off x="446939" y="719664"/>
                <a:ext cx="5129401" cy="5689634"/>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7a. </a:t>
                </a:r>
                <a:endParaRPr lang="en-GB" sz="2000" b="1" i="0"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𝐌𝐠</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𝐌𝐠</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1" smtClean="0">
                              <a:solidFill>
                                <a:schemeClr val="accent1"/>
                              </a:solidFill>
                              <a:latin typeface="Cambria Math" panose="02040503050406030204" pitchFamily="18" charset="0"/>
                            </a:rPr>
                            <m:t>𝟕𝟓𝟎</m:t>
                          </m:r>
                        </m:num>
                        <m:den>
                          <m:r>
                            <a:rPr lang="en-GB" sz="2000" b="1" i="0" smtClean="0">
                              <a:solidFill>
                                <a:schemeClr val="accent1"/>
                              </a:solidFill>
                              <a:latin typeface="Cambria Math" panose="02040503050406030204" pitchFamily="18" charset="0"/>
                            </a:rPr>
                            <m:t>𝟐</m:t>
                          </m:r>
                          <m:r>
                            <a:rPr lang="en-GB" sz="2000" b="1" i="1" smtClean="0">
                              <a:solidFill>
                                <a:schemeClr val="accent1"/>
                              </a:solidFill>
                              <a:latin typeface="Cambria Math" panose="02040503050406030204" pitchFamily="18" charset="0"/>
                            </a:rPr>
                            <m:t>𝟒</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𝐂𝐮𝐎</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𝐂𝐮𝐎</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𝟕𝟓</m:t>
                          </m:r>
                          <m:r>
                            <a:rPr lang="en-GB" sz="2000" b="1">
                              <a:solidFill>
                                <a:schemeClr val="accent1"/>
                              </a:solidFill>
                              <a:latin typeface="Cambria Math" panose="02040503050406030204" pitchFamily="18" charset="0"/>
                            </a:rPr>
                            <m:t>𝟎</m:t>
                          </m:r>
                        </m:num>
                        <m:den>
                          <m:r>
                            <a:rPr lang="en-GB" sz="2000" b="1" i="1" smtClean="0">
                              <a:solidFill>
                                <a:schemeClr val="accent1"/>
                              </a:solidFill>
                              <a:latin typeface="Cambria Math" panose="02040503050406030204" pitchFamily="18" charset="0"/>
                            </a:rPr>
                            <m:t>𝟕𝟗</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𝟒𝟑𝟑</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Mole ratio = 1:1</a:t>
                </a:r>
              </a:p>
              <a:p>
                <a14:m>
                  <m:oMath xmlns:m="http://schemas.openxmlformats.org/officeDocument/2006/math">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𝐂𝐮𝐎</m:t>
                    </m:r>
                    <m:r>
                      <a:rPr lang="en-GB" sz="2000" b="1" baseline="-2500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rPr>
                      <m:t>𝟑𝟏</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𝟐𝟓</m:t>
                    </m:r>
                    <m:r>
                      <a:rPr lang="en-GB" sz="2000" b="1" i="1"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𝐌𝐠</m:t>
                    </m:r>
                    <m:r>
                      <a:rPr lang="en-GB" sz="2000" b="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𝟑𝟏</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𝟐𝟓</m:t>
                    </m:r>
                    <m:r>
                      <a:rPr lang="en-GB" sz="2000" b="1" i="1"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a14:m>
                <a:r>
                  <a:rPr lang="en-GB" sz="2000" b="1" dirty="0">
                    <a:solidFill>
                      <a:schemeClr val="accent1"/>
                    </a:solidFill>
                    <a:latin typeface="Century Gothic" panose="020B0502020202020204" pitchFamily="34" charset="0"/>
                  </a:rPr>
                  <a:t> (not possible)</a:t>
                </a:r>
              </a:p>
              <a:p>
                <a14:m>
                  <m:oMath xmlns:m="http://schemas.openxmlformats.org/officeDocument/2006/math">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𝐌𝐠</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a:solidFill>
                          <a:schemeClr val="accent1"/>
                        </a:solidFill>
                        <a:latin typeface="Cambria Math" panose="02040503050406030204" pitchFamily="18" charset="0"/>
                      </a:rPr>
                      <m:t> </m:t>
                    </m:r>
                    <m:r>
                      <a:rPr lang="en-GB" sz="2000" b="1" i="1" smtClean="0">
                        <a:solidFill>
                          <a:schemeClr val="accent1"/>
                        </a:solidFill>
                        <a:latin typeface="Cambria Math" panose="02040503050406030204" pitchFamily="18" charset="0"/>
                      </a:rPr>
                      <m:t>𝟗</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𝟒𝟑𝟑</m:t>
                    </m:r>
                    <m:r>
                      <a:rPr lang="en-GB" sz="2000" b="1" i="1"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𝐂𝐮𝐎</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𝟔𝟕𝟗</m:t>
                    </m:r>
                    <m:r>
                      <a:rPr lang="en-GB" sz="2000" b="1" i="0" smtClean="0">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 </m:t>
                    </m:r>
                  </m:oMath>
                </a14:m>
                <a:r>
                  <a:rPr lang="en-GB" sz="2000" b="1" dirty="0">
                    <a:solidFill>
                      <a:schemeClr val="accent1"/>
                    </a:solidFill>
                    <a:latin typeface="Century Gothic" panose="020B0502020202020204" pitchFamily="34" charset="0"/>
                  </a:rPr>
                  <a:t>(possible)</a:t>
                </a:r>
              </a:p>
              <a:p>
                <a:r>
                  <a:rPr lang="en-GB" sz="2000" b="1" dirty="0">
                    <a:solidFill>
                      <a:schemeClr val="accent1"/>
                    </a:solidFill>
                    <a:latin typeface="Century Gothic" panose="020B0502020202020204" pitchFamily="34" charset="0"/>
                  </a:rPr>
                  <a:t>Limiting reactant = CuO</a:t>
                </a:r>
                <a:endParaRPr lang="en-GB" sz="2000" b="1" baseline="-25000" dirty="0">
                  <a:solidFill>
                    <a:schemeClr val="accent1"/>
                  </a:solidFill>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D1D267A5-B081-40AE-09D9-7E0CE2930576}"/>
                  </a:ext>
                </a:extLst>
              </p:cNvPr>
              <p:cNvSpPr txBox="1">
                <a:spLocks noRot="1" noChangeAspect="1" noMove="1" noResize="1" noEditPoints="1" noAdjustHandles="1" noChangeArrowheads="1" noChangeShapeType="1" noTextEdit="1"/>
              </p:cNvSpPr>
              <p:nvPr/>
            </p:nvSpPr>
            <p:spPr>
              <a:xfrm>
                <a:off x="446939" y="719664"/>
                <a:ext cx="5129401" cy="5689634"/>
              </a:xfrm>
              <a:prstGeom prst="rect">
                <a:avLst/>
              </a:prstGeom>
              <a:blipFill>
                <a:blip r:embed="rId2"/>
                <a:stretch>
                  <a:fillRect l="-1235" t="-891" r="-47654" b="-89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44A6182-A3A5-EF1C-6264-1A85101EE9EF}"/>
                  </a:ext>
                </a:extLst>
              </p:cNvPr>
              <p:cNvSpPr txBox="1"/>
              <p:nvPr/>
            </p:nvSpPr>
            <p:spPr>
              <a:xfrm>
                <a:off x="5678508" y="599741"/>
                <a:ext cx="4488601" cy="2384499"/>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7b. </a:t>
                </a:r>
                <a:endParaRPr lang="en-GB" sz="2000" b="1" i="0" dirty="0">
                  <a:solidFill>
                    <a:schemeClr val="accent1"/>
                  </a:solidFill>
                  <a:latin typeface="Cambria Math" panose="02040503050406030204" pitchFamily="18" charset="0"/>
                </a:endParaRPr>
              </a:p>
              <a:p>
                <a:r>
                  <a:rPr lang="en-US" sz="2000" b="1" dirty="0">
                    <a:solidFill>
                      <a:schemeClr val="accent1"/>
                    </a:solidFill>
                    <a:latin typeface="Century Gothic" panose="020B0502020202020204" pitchFamily="34" charset="0"/>
                  </a:rPr>
                  <a:t>Mole ratio = 1:1</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𝟒𝟑𝟑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US"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𝟒𝟑𝟑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𝟔𝟑</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𝟓</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𝟓𝟗𝟗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US" sz="20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944A6182-A3A5-EF1C-6264-1A85101EE9EF}"/>
                  </a:ext>
                </a:extLst>
              </p:cNvPr>
              <p:cNvSpPr txBox="1">
                <a:spLocks noRot="1" noChangeAspect="1" noMove="1" noResize="1" noEditPoints="1" noAdjustHandles="1" noChangeArrowheads="1" noChangeShapeType="1" noTextEdit="1"/>
              </p:cNvSpPr>
              <p:nvPr/>
            </p:nvSpPr>
            <p:spPr>
              <a:xfrm>
                <a:off x="5678508" y="599741"/>
                <a:ext cx="4488601" cy="2384499"/>
              </a:xfrm>
              <a:prstGeom prst="rect">
                <a:avLst/>
              </a:prstGeom>
              <a:blipFill>
                <a:blip r:embed="rId3"/>
                <a:stretch>
                  <a:fillRect l="-1412" t="-2116" b="-2116"/>
                </a:stretch>
              </a:blipFill>
            </p:spPr>
            <p:txBody>
              <a:bodyPr/>
              <a:lstStyle/>
              <a:p>
                <a:r>
                  <a:rPr lang="en-GB">
                    <a:noFill/>
                  </a:rPr>
                  <a:t> </a:t>
                </a:r>
              </a:p>
            </p:txBody>
          </p:sp>
        </mc:Fallback>
      </mc:AlternateContent>
    </p:spTree>
    <p:extLst>
      <p:ext uri="{BB962C8B-B14F-4D97-AF65-F5344CB8AC3E}">
        <p14:creationId xmlns:p14="http://schemas.microsoft.com/office/powerpoint/2010/main" val="364208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D9FF0-C15C-4FF2-272A-625AFAA814A2}"/>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581868C-B8D7-0E7C-5357-12FAAB538D6C}"/>
                  </a:ext>
                </a:extLst>
              </p:cNvPr>
              <p:cNvSpPr txBox="1"/>
              <p:nvPr/>
            </p:nvSpPr>
            <p:spPr>
              <a:xfrm>
                <a:off x="446939" y="719664"/>
                <a:ext cx="6163723" cy="5484899"/>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8. </a:t>
                </a:r>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𝐂𝐮𝐒𝐎𝟒</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𝟓𝟎</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𝐂𝐮𝐒𝐎</m:t>
                      </m:r>
                      <m:r>
                        <a:rPr lang="en-GB" sz="2000" b="1" i="0" baseline="-25000">
                          <a:solidFill>
                            <a:schemeClr val="accent1"/>
                          </a:solidFill>
                          <a:latin typeface="Cambria Math" panose="02040503050406030204" pitchFamily="18" charset="0"/>
                        </a:rPr>
                        <m:t>𝟒</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𝐂𝐮𝐒𝐎𝟒</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𝟓</m:t>
                          </m:r>
                        </m:num>
                        <m:den>
                          <m:r>
                            <a:rPr lang="en-GB" sz="2000" b="1" i="0" smtClean="0">
                              <a:solidFill>
                                <a:schemeClr val="accent1"/>
                              </a:solidFill>
                              <a:latin typeface="Cambria Math" panose="02040503050406030204" pitchFamily="18" charset="0"/>
                            </a:rPr>
                            <m:t>𝟏𝟓𝟗</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𝐂𝐮𝐒𝐎𝟒</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𝟎𝟑𝟏𝟑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Mole ratio = 1:1</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𝐅𝐞</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𝟎𝟑𝟏𝟑</m:t>
                      </m:r>
                    </m:oMath>
                  </m:oMathPara>
                </a14:m>
                <a:endParaRPr lang="en-US"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𝐅𝐞</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𝟎𝟑𝟏𝟑</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𝟓𝟔</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7581868C-B8D7-0E7C-5357-12FAAB538D6C}"/>
                  </a:ext>
                </a:extLst>
              </p:cNvPr>
              <p:cNvSpPr txBox="1">
                <a:spLocks noRot="1" noChangeAspect="1" noMove="1" noResize="1" noEditPoints="1" noAdjustHandles="1" noChangeArrowheads="1" noChangeShapeType="1" noTextEdit="1"/>
              </p:cNvSpPr>
              <p:nvPr/>
            </p:nvSpPr>
            <p:spPr>
              <a:xfrm>
                <a:off x="446939" y="719664"/>
                <a:ext cx="6163723" cy="5484899"/>
              </a:xfrm>
              <a:prstGeom prst="rect">
                <a:avLst/>
              </a:prstGeom>
              <a:blipFill>
                <a:blip r:embed="rId2"/>
                <a:stretch>
                  <a:fillRect l="-1029" t="-924" b="-693"/>
                </a:stretch>
              </a:blipFill>
            </p:spPr>
            <p:txBody>
              <a:bodyPr/>
              <a:lstStyle/>
              <a:p>
                <a:r>
                  <a:rPr lang="en-GB">
                    <a:noFill/>
                  </a:rPr>
                  <a:t> </a:t>
                </a:r>
              </a:p>
            </p:txBody>
          </p:sp>
        </mc:Fallback>
      </mc:AlternateContent>
    </p:spTree>
    <p:extLst>
      <p:ext uri="{BB962C8B-B14F-4D97-AF65-F5344CB8AC3E}">
        <p14:creationId xmlns:p14="http://schemas.microsoft.com/office/powerpoint/2010/main" val="3292121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3D71A-3093-A421-E94A-C43A49000A0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915881BC-214E-E32F-C62F-E5C791566934}"/>
              </a:ext>
            </a:extLst>
          </p:cNvPr>
          <p:cNvSpPr txBox="1"/>
          <p:nvPr/>
        </p:nvSpPr>
        <p:spPr>
          <a:xfrm>
            <a:off x="468863" y="885371"/>
            <a:ext cx="4762703" cy="400110"/>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9a. (12x6)+(1x12)+(16x6) = 180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736B451-9E24-FBDA-C492-E7A06FC857A3}"/>
                  </a:ext>
                </a:extLst>
              </p:cNvPr>
              <p:cNvSpPr txBox="1"/>
              <p:nvPr/>
            </p:nvSpPr>
            <p:spPr>
              <a:xfrm>
                <a:off x="461930" y="1304281"/>
                <a:ext cx="6163723" cy="3962880"/>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9b. </a:t>
                </a:r>
                <a:endParaRPr lang="en-GB" sz="2000" b="1"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𝐂</m:t>
                      </m:r>
                      <m:r>
                        <a:rPr lang="en-GB" sz="2000" b="1" i="0" baseline="-25000" smtClean="0">
                          <a:solidFill>
                            <a:schemeClr val="accent1"/>
                          </a:solidFill>
                          <a:latin typeface="Cambria Math" panose="02040503050406030204" pitchFamily="18" charset="0"/>
                        </a:rPr>
                        <m:t>𝟔</m:t>
                      </m:r>
                      <m:r>
                        <a:rPr lang="en-GB" sz="2000" b="1" i="0" smtClean="0">
                          <a:solidFill>
                            <a:schemeClr val="accent1"/>
                          </a:solidFill>
                          <a:latin typeface="Cambria Math" panose="02040503050406030204" pitchFamily="18" charset="0"/>
                        </a:rPr>
                        <m:t>𝐇</m:t>
                      </m:r>
                      <m:r>
                        <a:rPr lang="en-GB" sz="2000" b="1" i="0" baseline="-25000" smtClean="0">
                          <a:solidFill>
                            <a:schemeClr val="accent1"/>
                          </a:solidFill>
                          <a:latin typeface="Cambria Math" panose="02040503050406030204" pitchFamily="18" charset="0"/>
                        </a:rPr>
                        <m:t>𝟏𝟐</m:t>
                      </m:r>
                      <m:r>
                        <a:rPr lang="en-GB" sz="2000" b="1" i="0">
                          <a:solidFill>
                            <a:schemeClr val="accent1"/>
                          </a:solidFill>
                          <a:latin typeface="Cambria Math" panose="02040503050406030204" pitchFamily="18" charset="0"/>
                        </a:rPr>
                        <m:t>𝐎</m:t>
                      </m:r>
                      <m:r>
                        <a:rPr lang="en-GB" sz="2000" b="1" i="0" baseline="-25000" smtClean="0">
                          <a:solidFill>
                            <a:schemeClr val="accent1"/>
                          </a:solidFill>
                          <a:latin typeface="Cambria Math" panose="02040503050406030204" pitchFamily="18" charset="0"/>
                        </a:rPr>
                        <m:t>𝟔</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baseline="-25000">
                          <a:solidFill>
                            <a:schemeClr val="accent1"/>
                          </a:solidFill>
                          <a:latin typeface="Cambria Math" panose="02040503050406030204" pitchFamily="18" charset="0"/>
                        </a:rPr>
                        <m:t>𝟔</m:t>
                      </m:r>
                      <m:r>
                        <a:rPr lang="en-GB" sz="2000" b="1">
                          <a:solidFill>
                            <a:schemeClr val="accent1"/>
                          </a:solidFill>
                          <a:latin typeface="Cambria Math" panose="02040503050406030204" pitchFamily="18" charset="0"/>
                        </a:rPr>
                        <m:t>𝐇</m:t>
                      </m:r>
                      <m:r>
                        <a:rPr lang="en-GB" sz="2000" b="1" baseline="-25000">
                          <a:solidFill>
                            <a:schemeClr val="accent1"/>
                          </a:solidFill>
                          <a:latin typeface="Cambria Math" panose="02040503050406030204" pitchFamily="18" charset="0"/>
                        </a:rPr>
                        <m:t>𝟏𝟐</m:t>
                      </m:r>
                      <m:r>
                        <a:rPr lang="en-GB" sz="2000" b="1">
                          <a:solidFill>
                            <a:schemeClr val="accent1"/>
                          </a:solidFill>
                          <a:latin typeface="Cambria Math" panose="02040503050406030204" pitchFamily="18" charset="0"/>
                        </a:rPr>
                        <m:t>𝐎</m:t>
                      </m:r>
                      <m:r>
                        <a:rPr lang="en-GB" sz="2000" b="1" baseline="-25000">
                          <a:solidFill>
                            <a:schemeClr val="accent1"/>
                          </a:solidFill>
                          <a:latin typeface="Cambria Math" panose="02040503050406030204" pitchFamily="18" charset="0"/>
                        </a:rPr>
                        <m:t>𝟔</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𝟒</m:t>
                          </m:r>
                          <m:r>
                            <a:rPr lang="en-GB" sz="2000" b="1" i="0" smtClean="0">
                              <a:solidFill>
                                <a:schemeClr val="accent1"/>
                              </a:solidFill>
                              <a:latin typeface="Cambria Math" panose="02040503050406030204" pitchFamily="18" charset="0"/>
                            </a:rPr>
                            <m:t> </m:t>
                          </m:r>
                          <m:sSup>
                            <m:sSupPr>
                              <m:ctrlPr>
                                <a:rPr lang="en-GB" sz="2000" b="1" i="1" smtClean="0">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ea typeface="Cambria Math" panose="02040503050406030204" pitchFamily="18" charset="0"/>
                                </a:rPr>
                                <m:t>×</m:t>
                              </m:r>
                              <m:r>
                                <a:rPr lang="en-GB" sz="2000" b="1" i="1" smtClean="0">
                                  <a:solidFill>
                                    <a:schemeClr val="accent1"/>
                                  </a:solidFill>
                                  <a:latin typeface="Cambria Math" panose="02040503050406030204" pitchFamily="18" charset="0"/>
                                </a:rPr>
                                <m:t>𝟏𝟎</m:t>
                              </m:r>
                            </m:e>
                            <m:sup>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𝟓</m:t>
                              </m:r>
                            </m:sup>
                          </m:sSup>
                        </m:num>
                        <m:den>
                          <m:r>
                            <a:rPr lang="en-GB" sz="2000" b="1" i="0" smtClean="0">
                              <a:solidFill>
                                <a:schemeClr val="accent1"/>
                              </a:solidFill>
                              <a:latin typeface="Cambria Math" panose="02040503050406030204" pitchFamily="18" charset="0"/>
                            </a:rPr>
                            <m:t>𝟏𝟖𝟎</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baseline="-25000">
                          <a:solidFill>
                            <a:schemeClr val="accent1"/>
                          </a:solidFill>
                          <a:latin typeface="Cambria Math" panose="02040503050406030204" pitchFamily="18" charset="0"/>
                        </a:rPr>
                        <m:t>𝟔</m:t>
                      </m:r>
                      <m:r>
                        <a:rPr lang="en-GB" sz="2000" b="1">
                          <a:solidFill>
                            <a:schemeClr val="accent1"/>
                          </a:solidFill>
                          <a:latin typeface="Cambria Math" panose="02040503050406030204" pitchFamily="18" charset="0"/>
                        </a:rPr>
                        <m:t>𝐇</m:t>
                      </m:r>
                      <m:r>
                        <a:rPr lang="en-GB" sz="2000" b="1" baseline="-25000">
                          <a:solidFill>
                            <a:schemeClr val="accent1"/>
                          </a:solidFill>
                          <a:latin typeface="Cambria Math" panose="02040503050406030204" pitchFamily="18" charset="0"/>
                        </a:rPr>
                        <m:t>𝟏𝟐</m:t>
                      </m:r>
                      <m:r>
                        <a:rPr lang="en-GB" sz="2000" b="1">
                          <a:solidFill>
                            <a:schemeClr val="accent1"/>
                          </a:solidFill>
                          <a:latin typeface="Cambria Math" panose="02040503050406030204" pitchFamily="18" charset="0"/>
                        </a:rPr>
                        <m:t>𝐎</m:t>
                      </m:r>
                      <m:r>
                        <a:rPr lang="en-GB" sz="2000" b="1" baseline="-25000">
                          <a:solidFill>
                            <a:schemeClr val="accent1"/>
                          </a:solidFill>
                          <a:latin typeface="Cambria Math" panose="02040503050406030204" pitchFamily="18" charset="0"/>
                        </a:rPr>
                        <m:t>𝟔</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𝟐𝟐</m:t>
                      </m:r>
                      <m:sSup>
                        <m:sSupPr>
                          <m:ctrlPr>
                            <a:rPr lang="en-GB" sz="2000" b="1" i="1">
                              <a:solidFill>
                                <a:schemeClr val="accent1"/>
                              </a:solidFill>
                              <a:latin typeface="Cambria Math" panose="02040503050406030204" pitchFamily="18" charset="0"/>
                            </a:rPr>
                          </m:ctrlPr>
                        </m:sSupPr>
                        <m:e>
                          <m:r>
                            <a:rPr lang="en-GB" sz="2000" b="1" i="1" smtClean="0">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𝟕</m:t>
                          </m:r>
                        </m:sup>
                      </m:sSup>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𝐎𝟐</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𝐎𝟐</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𝟕</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a:solidFill>
                                <a:schemeClr val="accent1"/>
                              </a:solidFill>
                              <a:latin typeface="Cambria Math" panose="02040503050406030204" pitchFamily="18" charset="0"/>
                            </a:rPr>
                            <m:t> </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𝟓</m:t>
                              </m:r>
                            </m:sup>
                          </m:sSup>
                        </m:num>
                        <m:den>
                          <m:r>
                            <a:rPr lang="en-GB" sz="2000" b="1" i="1" smtClean="0">
                              <a:solidFill>
                                <a:schemeClr val="accent1"/>
                              </a:solidFill>
                              <a:latin typeface="Cambria Math" panose="02040503050406030204" pitchFamily="18" charset="0"/>
                            </a:rPr>
                            <m:t>𝟑𝟐</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𝐎𝟐</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𝟑𝟒</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𝟔</m:t>
                          </m:r>
                        </m:sup>
                      </m:sSup>
                      <m:r>
                        <a:rPr lang="en-GB" sz="2000" b="1">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C736B451-9E24-FBDA-C492-E7A06FC857A3}"/>
                  </a:ext>
                </a:extLst>
              </p:cNvPr>
              <p:cNvSpPr txBox="1">
                <a:spLocks noRot="1" noChangeAspect="1" noMove="1" noResize="1" noEditPoints="1" noAdjustHandles="1" noChangeArrowheads="1" noChangeShapeType="1" noTextEdit="1"/>
              </p:cNvSpPr>
              <p:nvPr/>
            </p:nvSpPr>
            <p:spPr>
              <a:xfrm>
                <a:off x="461930" y="1304281"/>
                <a:ext cx="6163723" cy="3962880"/>
              </a:xfrm>
              <a:prstGeom prst="rect">
                <a:avLst/>
              </a:prstGeom>
              <a:blipFill>
                <a:blip r:embed="rId3"/>
                <a:stretch>
                  <a:fillRect l="-1029" t="-12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9122361-4C53-9947-4976-A05CAA127C6A}"/>
                  </a:ext>
                </a:extLst>
              </p:cNvPr>
              <p:cNvSpPr txBox="1"/>
              <p:nvPr/>
            </p:nvSpPr>
            <p:spPr>
              <a:xfrm>
                <a:off x="446939" y="5038930"/>
                <a:ext cx="11305349" cy="1631216"/>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9c. </a:t>
                </a:r>
                <a:endParaRPr lang="en-GB"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Mole ratio = 1:6</a:t>
                </a:r>
              </a:p>
              <a:p>
                <a14:m>
                  <m:oMath xmlns:m="http://schemas.openxmlformats.org/officeDocument/2006/math">
                    <m:r>
                      <a:rPr lang="en-GB" sz="2000" b="1" i="0" smtClean="0">
                        <a:solidFill>
                          <a:schemeClr val="accent1"/>
                        </a:solidFill>
                        <a:latin typeface="Cambria Math" panose="02040503050406030204" pitchFamily="18" charset="0"/>
                      </a:rPr>
                      <m:t>𝐧</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𝐎</m:t>
                    </m:r>
                    <m:r>
                      <a:rPr lang="en-GB" sz="2000" b="1" i="0" baseline="-25000" smtClean="0">
                        <a:solidFill>
                          <a:schemeClr val="accent1"/>
                        </a:solidFill>
                        <a:latin typeface="Cambria Math" panose="02040503050406030204" pitchFamily="18" charset="0"/>
                      </a:rPr>
                      <m:t>𝟐</m:t>
                    </m:r>
                    <m:r>
                      <a:rPr lang="en-GB" sz="2000" b="1" baseline="-2500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𝟐𝟐</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𝟕</m:t>
                        </m:r>
                      </m:sup>
                    </m:sSup>
                    <m:r>
                      <a:rPr lang="en-GB" sz="2000" b="1">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baseline="-25000">
                        <a:solidFill>
                          <a:schemeClr val="accent1"/>
                        </a:solidFill>
                        <a:latin typeface="Cambria Math" panose="02040503050406030204" pitchFamily="18" charset="0"/>
                      </a:rPr>
                      <m:t>𝟔</m:t>
                    </m:r>
                    <m:r>
                      <a:rPr lang="en-GB" sz="2000" b="1">
                        <a:solidFill>
                          <a:schemeClr val="accent1"/>
                        </a:solidFill>
                        <a:latin typeface="Cambria Math" panose="02040503050406030204" pitchFamily="18" charset="0"/>
                      </a:rPr>
                      <m:t>𝐇</m:t>
                    </m:r>
                    <m:r>
                      <a:rPr lang="en-GB" sz="2000" b="1" baseline="-25000">
                        <a:solidFill>
                          <a:schemeClr val="accent1"/>
                        </a:solidFill>
                        <a:latin typeface="Cambria Math" panose="02040503050406030204" pitchFamily="18" charset="0"/>
                      </a:rPr>
                      <m:t>𝟏𝟐</m:t>
                    </m:r>
                    <m:r>
                      <a:rPr lang="en-GB" sz="2000" b="1">
                        <a:solidFill>
                          <a:schemeClr val="accent1"/>
                        </a:solidFill>
                        <a:latin typeface="Cambria Math" panose="02040503050406030204" pitchFamily="18" charset="0"/>
                      </a:rPr>
                      <m:t>𝐎</m:t>
                    </m:r>
                    <m:r>
                      <a:rPr lang="en-GB" sz="2000" b="1" baseline="-25000" smtClean="0">
                        <a:solidFill>
                          <a:schemeClr val="accent1"/>
                        </a:solidFill>
                        <a:latin typeface="Cambria Math" panose="02040503050406030204" pitchFamily="18" charset="0"/>
                      </a:rPr>
                      <m:t>𝟔</m:t>
                    </m:r>
                    <m:r>
                      <a:rPr lang="en-GB" sz="2000" b="1" i="1"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𝟑𝟑</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𝟔</m:t>
                        </m:r>
                      </m:sup>
                    </m:sSup>
                    <m:r>
                      <a:rPr lang="en-GB" sz="2000" b="1" i="1"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a14:m>
                <a:r>
                  <a:rPr lang="en-GB" sz="2000" b="1" dirty="0">
                    <a:solidFill>
                      <a:schemeClr val="accent1"/>
                    </a:solidFill>
                    <a:latin typeface="Century Gothic" panose="020B0502020202020204" pitchFamily="34" charset="0"/>
                  </a:rPr>
                  <a:t> (possible)</a:t>
                </a:r>
              </a:p>
              <a:p>
                <a14:m>
                  <m:oMath xmlns:m="http://schemas.openxmlformats.org/officeDocument/2006/math">
                    <m:r>
                      <a:rPr lang="en-GB" sz="2000" b="1" i="0" smtClean="0">
                        <a:solidFill>
                          <a:schemeClr val="accent1"/>
                        </a:solidFill>
                        <a:latin typeface="Cambria Math" panose="02040503050406030204" pitchFamily="18" charset="0"/>
                      </a:rPr>
                      <m:t>𝐧</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baseline="-25000">
                        <a:solidFill>
                          <a:schemeClr val="accent1"/>
                        </a:solidFill>
                        <a:latin typeface="Cambria Math" panose="02040503050406030204" pitchFamily="18" charset="0"/>
                      </a:rPr>
                      <m:t>𝟔</m:t>
                    </m:r>
                    <m:r>
                      <a:rPr lang="en-GB" sz="2000" b="1">
                        <a:solidFill>
                          <a:schemeClr val="accent1"/>
                        </a:solidFill>
                        <a:latin typeface="Cambria Math" panose="02040503050406030204" pitchFamily="18" charset="0"/>
                      </a:rPr>
                      <m:t>𝐇</m:t>
                    </m:r>
                    <m:r>
                      <a:rPr lang="en-GB" sz="2000" b="1" baseline="-25000">
                        <a:solidFill>
                          <a:schemeClr val="accent1"/>
                        </a:solidFill>
                        <a:latin typeface="Cambria Math" panose="02040503050406030204" pitchFamily="18" charset="0"/>
                      </a:rPr>
                      <m:t>𝟏𝟐</m:t>
                    </m:r>
                    <m:r>
                      <a:rPr lang="en-GB" sz="2000" b="1">
                        <a:solidFill>
                          <a:schemeClr val="accent1"/>
                        </a:solidFill>
                        <a:latin typeface="Cambria Math" panose="02040503050406030204" pitchFamily="18" charset="0"/>
                      </a:rPr>
                      <m:t>𝐎</m:t>
                    </m:r>
                    <m:r>
                      <a:rPr lang="en-GB" sz="2000" b="1" baseline="-25000">
                        <a:solidFill>
                          <a:schemeClr val="accent1"/>
                        </a:solidFill>
                        <a:latin typeface="Cambria Math" panose="02040503050406030204" pitchFamily="18" charset="0"/>
                      </a:rPr>
                      <m:t>𝟔</m:t>
                    </m:r>
                    <m:r>
                      <a:rPr lang="en-GB" sz="2000" b="1" i="0" baseline="-2500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𝟑𝟒</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𝟔</m:t>
                        </m:r>
                      </m:sup>
                    </m:sSup>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𝐎𝟐</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𝟗𝟎𝟔</m:t>
                    </m:r>
                    <m:sSup>
                      <m:sSupPr>
                        <m:ctrlPr>
                          <a:rPr lang="en-GB" sz="2000" b="1" i="1" smtClean="0">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𝟕</m:t>
                        </m:r>
                      </m:sup>
                    </m:sSup>
                    <m:r>
                      <a:rPr lang="en-GB" sz="2000" b="1">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 </m:t>
                    </m:r>
                  </m:oMath>
                </a14:m>
                <a:r>
                  <a:rPr lang="en-GB" sz="2000" b="1" dirty="0">
                    <a:solidFill>
                      <a:schemeClr val="accent1"/>
                    </a:solidFill>
                    <a:latin typeface="Century Gothic" panose="020B0502020202020204" pitchFamily="34" charset="0"/>
                  </a:rPr>
                  <a:t>(not possible)</a:t>
                </a:r>
              </a:p>
              <a:p>
                <a:r>
                  <a:rPr lang="en-GB" sz="2000" b="1" dirty="0">
                    <a:solidFill>
                      <a:schemeClr val="accent1"/>
                    </a:solidFill>
                    <a:latin typeface="Century Gothic" panose="020B0502020202020204" pitchFamily="34" charset="0"/>
                  </a:rPr>
                  <a:t>Limiting reactant = C</a:t>
                </a:r>
                <a:r>
                  <a:rPr lang="en-GB" sz="2000" b="1" baseline="-25000" dirty="0">
                    <a:solidFill>
                      <a:schemeClr val="accent1"/>
                    </a:solidFill>
                    <a:latin typeface="Century Gothic" panose="020B0502020202020204" pitchFamily="34" charset="0"/>
                  </a:rPr>
                  <a:t>6</a:t>
                </a:r>
                <a:r>
                  <a:rPr lang="en-GB" sz="2000" b="1" dirty="0">
                    <a:solidFill>
                      <a:schemeClr val="accent1"/>
                    </a:solidFill>
                    <a:latin typeface="Century Gothic" panose="020B0502020202020204" pitchFamily="34" charset="0"/>
                  </a:rPr>
                  <a:t>H</a:t>
                </a:r>
                <a:r>
                  <a:rPr lang="en-GB" sz="2000" b="1" baseline="-25000" dirty="0">
                    <a:solidFill>
                      <a:schemeClr val="accent1"/>
                    </a:solidFill>
                    <a:latin typeface="Century Gothic" panose="020B0502020202020204" pitchFamily="34" charset="0"/>
                  </a:rPr>
                  <a:t>12</a:t>
                </a:r>
                <a:r>
                  <a:rPr lang="en-GB" sz="2000" b="1" dirty="0">
                    <a:solidFill>
                      <a:schemeClr val="accent1"/>
                    </a:solidFill>
                    <a:latin typeface="Century Gothic" panose="020B0502020202020204" pitchFamily="34" charset="0"/>
                  </a:rPr>
                  <a:t>O</a:t>
                </a:r>
                <a:r>
                  <a:rPr lang="en-GB" sz="2000" b="1" baseline="-25000" dirty="0">
                    <a:solidFill>
                      <a:schemeClr val="accent1"/>
                    </a:solidFill>
                    <a:latin typeface="Century Gothic" panose="020B0502020202020204" pitchFamily="34" charset="0"/>
                  </a:rPr>
                  <a:t>6</a:t>
                </a:r>
              </a:p>
            </p:txBody>
          </p:sp>
        </mc:Choice>
        <mc:Fallback xmlns="">
          <p:sp>
            <p:nvSpPr>
              <p:cNvPr id="5" name="TextBox 4">
                <a:extLst>
                  <a:ext uri="{FF2B5EF4-FFF2-40B4-BE49-F238E27FC236}">
                    <a16:creationId xmlns:a16="http://schemas.microsoft.com/office/drawing/2014/main" id="{09122361-4C53-9947-4976-A05CAA127C6A}"/>
                  </a:ext>
                </a:extLst>
              </p:cNvPr>
              <p:cNvSpPr txBox="1">
                <a:spLocks noRot="1" noChangeAspect="1" noMove="1" noResize="1" noEditPoints="1" noAdjustHandles="1" noChangeArrowheads="1" noChangeShapeType="1" noTextEdit="1"/>
              </p:cNvSpPr>
              <p:nvPr/>
            </p:nvSpPr>
            <p:spPr>
              <a:xfrm>
                <a:off x="446939" y="5038930"/>
                <a:ext cx="11305349" cy="1631216"/>
              </a:xfrm>
              <a:prstGeom prst="rect">
                <a:avLst/>
              </a:prstGeom>
              <a:blipFill>
                <a:blip r:embed="rId4"/>
                <a:stretch>
                  <a:fillRect l="-561" t="-1538" b="-615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B761A80-3153-D11D-5020-8F2531823DCD}"/>
                  </a:ext>
                </a:extLst>
              </p:cNvPr>
              <p:cNvSpPr txBox="1"/>
              <p:nvPr/>
            </p:nvSpPr>
            <p:spPr>
              <a:xfrm>
                <a:off x="6413025" y="449704"/>
                <a:ext cx="5189362" cy="2428742"/>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9d.</a:t>
                </a:r>
              </a:p>
              <a:p>
                <a:r>
                  <a:rPr lang="en-US" sz="2000" b="1" dirty="0">
                    <a:solidFill>
                      <a:schemeClr val="accent1"/>
                    </a:solidFill>
                    <a:latin typeface="Century Gothic" panose="020B0502020202020204" pitchFamily="34" charset="0"/>
                  </a:rPr>
                  <a:t>Mole ratio = 1:6</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𝐇𝟐𝐎</m:t>
                      </m:r>
                      <m:r>
                        <a:rPr lang="en-GB" sz="2000" b="1" i="0">
                          <a:solidFill>
                            <a:schemeClr val="accent1"/>
                          </a:solidFill>
                          <a:latin typeface="Cambria Math" panose="02040503050406030204" pitchFamily="18" charset="0"/>
                        </a:rPr>
                        <m:t>=</m:t>
                      </m:r>
                      <m:r>
                        <a:rPr lang="en-GB" sz="2000" b="1">
                          <a:solidFill>
                            <a:schemeClr val="accent1"/>
                          </a:solidFill>
                          <a:latin typeface="Cambria Math" panose="02040503050406030204" pitchFamily="18" charset="0"/>
                        </a:rPr>
                        <m:t>𝟏</m:t>
                      </m:r>
                      <m:r>
                        <a:rPr lang="en-GB" sz="2000" b="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𝟑𝟑</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𝟔</m:t>
                          </m:r>
                        </m:sup>
                      </m:sSup>
                      <m:r>
                        <a:rPr lang="en-GB" sz="2000" b="1" i="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𝐇</m:t>
                      </m:r>
                      <m:r>
                        <a:rPr lang="en-GB" sz="2000" b="1" i="0" baseline="-2500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𝐎</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𝟏</m:t>
                      </m:r>
                      <m:r>
                        <a:rPr lang="en-GB" sz="2000" b="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𝟑𝟑</m:t>
                      </m:r>
                      <m:sSup>
                        <m:sSupPr>
                          <m:ctrlPr>
                            <a:rPr lang="en-GB" sz="2000" b="1" i="1">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a:solidFill>
                                <a:schemeClr val="accent1"/>
                              </a:solidFill>
                              <a:latin typeface="Cambria Math" panose="02040503050406030204" pitchFamily="18" charset="0"/>
                            </a:rPr>
                            <m:t>𝟔</m:t>
                          </m:r>
                        </m:sup>
                      </m:sSup>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𝟏𝟖</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m:t>
                      </m:r>
                      <m:sSup>
                        <m:sSupPr>
                          <m:ctrlPr>
                            <a:rPr lang="en-GB" sz="2000" b="1" i="1" smtClean="0">
                              <a:solidFill>
                                <a:schemeClr val="accent1"/>
                              </a:solidFill>
                              <a:latin typeface="Cambria Math" panose="02040503050406030204" pitchFamily="18" charset="0"/>
                            </a:rPr>
                          </m:ctrlPr>
                        </m:sSupPr>
                        <m:e>
                          <m:r>
                            <a:rPr lang="en-GB" sz="2000" b="1" i="1">
                              <a:solidFill>
                                <a:schemeClr val="accent1"/>
                              </a:solidFill>
                              <a:latin typeface="Cambria Math" panose="02040503050406030204" pitchFamily="18" charset="0"/>
                            </a:rPr>
                            <m:t> </m:t>
                          </m:r>
                          <m:r>
                            <a:rPr lang="en-GB" sz="2000" b="1" i="1">
                              <a:solidFill>
                                <a:schemeClr val="accent1"/>
                              </a:solidFill>
                              <a:latin typeface="Cambria Math" panose="02040503050406030204" pitchFamily="18" charset="0"/>
                              <a:ea typeface="Cambria Math" panose="02040503050406030204" pitchFamily="18" charset="0"/>
                            </a:rPr>
                            <m:t>×</m:t>
                          </m:r>
                          <m:r>
                            <a:rPr lang="en-GB" sz="2000" b="1" i="1">
                              <a:solidFill>
                                <a:schemeClr val="accent1"/>
                              </a:solidFill>
                              <a:latin typeface="Cambria Math" panose="02040503050406030204" pitchFamily="18" charset="0"/>
                            </a:rPr>
                            <m:t>𝟏𝟎</m:t>
                          </m:r>
                        </m:e>
                        <m:sup>
                          <m:r>
                            <a:rPr lang="en-GB" sz="2000" b="1" i="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𝟒</m:t>
                          </m:r>
                          <m:r>
                            <a:rPr lang="en-GB" sz="2000" b="1" i="1" smtClean="0">
                              <a:solidFill>
                                <a:schemeClr val="accent1"/>
                              </a:solidFill>
                              <a:latin typeface="Cambria Math" panose="02040503050406030204" pitchFamily="18" charset="0"/>
                            </a:rPr>
                            <m:t> </m:t>
                          </m:r>
                        </m:sup>
                      </m:sSup>
                      <m:r>
                        <a:rPr lang="en-GB" sz="2000" b="1" i="0" smtClean="0">
                          <a:solidFill>
                            <a:schemeClr val="accent1"/>
                          </a:solidFill>
                          <a:latin typeface="Cambria Math" panose="02040503050406030204" pitchFamily="18" charset="0"/>
                        </a:rPr>
                        <m:t>𝐠</m:t>
                      </m:r>
                    </m:oMath>
                  </m:oMathPara>
                </a14:m>
                <a:endParaRPr lang="en-GB" sz="20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8B761A80-3153-D11D-5020-8F2531823DCD}"/>
                  </a:ext>
                </a:extLst>
              </p:cNvPr>
              <p:cNvSpPr txBox="1">
                <a:spLocks noRot="1" noChangeAspect="1" noMove="1" noResize="1" noEditPoints="1" noAdjustHandles="1" noChangeArrowheads="1" noChangeShapeType="1" noTextEdit="1"/>
              </p:cNvSpPr>
              <p:nvPr/>
            </p:nvSpPr>
            <p:spPr>
              <a:xfrm>
                <a:off x="6413025" y="449704"/>
                <a:ext cx="5189362" cy="2428742"/>
              </a:xfrm>
              <a:prstGeom prst="rect">
                <a:avLst/>
              </a:prstGeom>
              <a:blipFill>
                <a:blip r:embed="rId5"/>
                <a:stretch>
                  <a:fillRect l="-976" t="-1563" b="-1042"/>
                </a:stretch>
              </a:blipFill>
            </p:spPr>
            <p:txBody>
              <a:bodyPr/>
              <a:lstStyle/>
              <a:p>
                <a:r>
                  <a:rPr lang="en-GB">
                    <a:noFill/>
                  </a:rPr>
                  <a:t> </a:t>
                </a:r>
              </a:p>
            </p:txBody>
          </p:sp>
        </mc:Fallback>
      </mc:AlternateContent>
    </p:spTree>
    <p:extLst>
      <p:ext uri="{BB962C8B-B14F-4D97-AF65-F5344CB8AC3E}">
        <p14:creationId xmlns:p14="http://schemas.microsoft.com/office/powerpoint/2010/main" val="257204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3F4B6-8EF6-8964-5E5B-67D04702A44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B0BD944-F345-FF69-09C6-837B17A8D554}"/>
              </a:ext>
            </a:extLst>
          </p:cNvPr>
          <p:cNvSpPr txBox="1"/>
          <p:nvPr/>
        </p:nvSpPr>
        <p:spPr>
          <a:xfrm>
            <a:off x="468863" y="885371"/>
            <a:ext cx="8030560" cy="400110"/>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9e. Muscle tissue starts to respire anaerobically instead.</a:t>
            </a:r>
          </a:p>
        </p:txBody>
      </p:sp>
      <p:sp>
        <p:nvSpPr>
          <p:cNvPr id="4" name="TextBox 3">
            <a:extLst>
              <a:ext uri="{FF2B5EF4-FFF2-40B4-BE49-F238E27FC236}">
                <a16:creationId xmlns:a16="http://schemas.microsoft.com/office/drawing/2014/main" id="{13C96808-41E8-4889-49A1-502C5004072D}"/>
              </a:ext>
            </a:extLst>
          </p:cNvPr>
          <p:cNvSpPr txBox="1"/>
          <p:nvPr/>
        </p:nvSpPr>
        <p:spPr>
          <a:xfrm>
            <a:off x="486352" y="1292604"/>
            <a:ext cx="8030560" cy="2554545"/>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9f. Suggested points:</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Both have glucose as a reactant</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Both release energy</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Aerobic respiration also has oxygen as a reactant</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Anaerobic respiration produces lactic acid in animal cells and ethanol and carbon dioxide in plant cells and yeast</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Aerobic respiration releases much more (19x more) energy than anaerobic respiration</a:t>
            </a:r>
          </a:p>
        </p:txBody>
      </p:sp>
    </p:spTree>
    <p:extLst>
      <p:ext uri="{BB962C8B-B14F-4D97-AF65-F5344CB8AC3E}">
        <p14:creationId xmlns:p14="http://schemas.microsoft.com/office/powerpoint/2010/main" val="224468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 </a:t>
            </a:r>
          </a:p>
        </p:txBody>
      </p:sp>
      <p:sp>
        <p:nvSpPr>
          <p:cNvPr id="3" name="TextBox 2">
            <a:extLst>
              <a:ext uri="{FF2B5EF4-FFF2-40B4-BE49-F238E27FC236}">
                <a16:creationId xmlns:a16="http://schemas.microsoft.com/office/drawing/2014/main" id="{BE4F3523-268C-D64A-BE91-11249F4811AA}"/>
              </a:ext>
            </a:extLst>
          </p:cNvPr>
          <p:cNvSpPr txBox="1"/>
          <p:nvPr/>
        </p:nvSpPr>
        <p:spPr>
          <a:xfrm>
            <a:off x="398184" y="1587573"/>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Calculate the number of moles of magnesium present.</a:t>
            </a:r>
          </a:p>
          <a:p>
            <a:pPr marL="914400" lvl="1" indent="-457200">
              <a:buFont typeface="Wingdings" pitchFamily="2" charset="2"/>
              <a:buChar char="q"/>
            </a:pPr>
            <a:r>
              <a:rPr lang="en-GB" sz="2400" dirty="0">
                <a:latin typeface="Century Gothic" panose="020B0502020202020204" pitchFamily="34" charset="0"/>
              </a:rPr>
              <a:t>A. 0.5 mol</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1 mol</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2 mol</a:t>
            </a:r>
          </a:p>
        </p:txBody>
      </p:sp>
      <p:sp>
        <p:nvSpPr>
          <p:cNvPr id="4" name="TextBox 3">
            <a:extLst>
              <a:ext uri="{FF2B5EF4-FFF2-40B4-BE49-F238E27FC236}">
                <a16:creationId xmlns:a16="http://schemas.microsoft.com/office/drawing/2014/main" id="{49D9FD6F-2370-714D-B4BC-9DA02B16D063}"/>
              </a:ext>
            </a:extLst>
          </p:cNvPr>
          <p:cNvSpPr txBox="1"/>
          <p:nvPr/>
        </p:nvSpPr>
        <p:spPr>
          <a:xfrm>
            <a:off x="370099" y="3142517"/>
            <a:ext cx="11189018" cy="1569660"/>
          </a:xfrm>
          <a:prstGeom prst="rect">
            <a:avLst/>
          </a:prstGeom>
          <a:noFill/>
        </p:spPr>
        <p:txBody>
          <a:bodyPr wrap="square" rtlCol="0">
            <a:spAutoFit/>
          </a:bodyPr>
          <a:lstStyle/>
          <a:p>
            <a:pPr marL="457200" indent="-457200">
              <a:buClr>
                <a:srgbClr val="000000"/>
              </a:buClr>
              <a:buSzPts val="2400"/>
              <a:buFont typeface="+mj-lt"/>
              <a:buAutoNum type="arabicPeriod" startAt="2"/>
            </a:pPr>
            <a:r>
              <a:rPr lang="en-GB" sz="2400" dirty="0">
                <a:solidFill>
                  <a:schemeClr val="dk1"/>
                </a:solidFill>
                <a:latin typeface="Century Gothic"/>
                <a:ea typeface="Century Gothic"/>
                <a:cs typeface="Century Gothic"/>
                <a:sym typeface="Century Gothic"/>
              </a:rPr>
              <a:t>Calculate the number of moles of oxygen present.</a:t>
            </a:r>
          </a:p>
          <a:p>
            <a:pPr marL="914400" lvl="1" indent="-457200">
              <a:buClr>
                <a:srgbClr val="000000"/>
              </a:buClr>
              <a:buSzPts val="2400"/>
              <a:buFont typeface="Wingdings" pitchFamily="2" charset="2"/>
              <a:buChar char="q"/>
            </a:pPr>
            <a:r>
              <a:rPr lang="en-GB" sz="2400" b="0" i="0" u="none" strike="noStrike" cap="none" dirty="0">
                <a:solidFill>
                  <a:schemeClr val="dk1"/>
                </a:solidFill>
                <a:latin typeface="Century Gothic"/>
                <a:ea typeface="Century Gothic"/>
                <a:cs typeface="Century Gothic"/>
                <a:sym typeface="Century Gothic"/>
              </a:rPr>
              <a:t>A. </a:t>
            </a:r>
            <a:r>
              <a:rPr lang="en-GB" sz="2400" dirty="0">
                <a:solidFill>
                  <a:schemeClr val="dk1"/>
                </a:solidFill>
                <a:latin typeface="Century Gothic"/>
                <a:ea typeface="Century Gothic"/>
                <a:cs typeface="Century Gothic"/>
                <a:sym typeface="Century Gothic"/>
              </a:rPr>
              <a:t>6.25</a:t>
            </a:r>
            <a:r>
              <a:rPr lang="en-GB" sz="2400" b="0" i="0" u="none" strike="noStrike" cap="none" dirty="0">
                <a:solidFill>
                  <a:schemeClr val="dk1"/>
                </a:solidFill>
                <a:latin typeface="Century Gothic"/>
                <a:ea typeface="Century Gothic"/>
                <a:cs typeface="Century Gothic"/>
                <a:sym typeface="Century Gothic"/>
              </a:rPr>
              <a:t> mol</a:t>
            </a: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B</a:t>
            </a:r>
            <a:r>
              <a:rPr lang="en-GB" sz="2400" b="0" i="0" u="none" strike="noStrike" cap="none" dirty="0">
                <a:solidFill>
                  <a:schemeClr val="dk1"/>
                </a:solidFill>
                <a:latin typeface="Century Gothic"/>
                <a:ea typeface="Century Gothic"/>
                <a:cs typeface="Century Gothic"/>
                <a:sym typeface="Century Gothic"/>
              </a:rPr>
              <a:t>. 3.1</a:t>
            </a:r>
            <a:r>
              <a:rPr lang="en-GB" sz="2400" dirty="0">
                <a:solidFill>
                  <a:schemeClr val="dk1"/>
                </a:solidFill>
                <a:latin typeface="Century Gothic"/>
                <a:ea typeface="Century Gothic"/>
                <a:cs typeface="Century Gothic"/>
                <a:sym typeface="Century Gothic"/>
              </a:rPr>
              <a:t>25 mol</a:t>
            </a:r>
            <a:endParaRPr lang="en-GB" sz="2400" b="0" i="0" u="none" strike="noStrike" cap="none" dirty="0">
              <a:solidFill>
                <a:schemeClr val="dk1"/>
              </a:solidFill>
              <a:latin typeface="Century Gothic"/>
              <a:ea typeface="Century Gothic"/>
              <a:cs typeface="Century Gothic"/>
              <a:sym typeface="Century Gothic"/>
            </a:endParaRPr>
          </a:p>
          <a:p>
            <a:pPr marL="914400" lvl="1" indent="-457200">
              <a:buClr>
                <a:srgbClr val="000000"/>
              </a:buClr>
              <a:buSzPts val="2400"/>
              <a:buFont typeface="Wingdings" pitchFamily="2" charset="2"/>
              <a:buChar char="q"/>
            </a:pPr>
            <a:r>
              <a:rPr lang="en-GB" sz="2400" dirty="0">
                <a:solidFill>
                  <a:schemeClr val="dk1"/>
                </a:solidFill>
                <a:latin typeface="Century Gothic"/>
                <a:ea typeface="Century Gothic"/>
                <a:cs typeface="Century Gothic"/>
                <a:sym typeface="Century Gothic"/>
              </a:rPr>
              <a:t>C. 0.32 mol</a:t>
            </a:r>
            <a:endParaRPr lang="en-GB" sz="2400" b="0" i="0" u="none" strike="noStrike" cap="none" dirty="0">
              <a:solidFill>
                <a:schemeClr val="dk1"/>
              </a:solidFill>
              <a:latin typeface="Century Gothic"/>
              <a:ea typeface="Century Gothic"/>
              <a:cs typeface="Century Gothic"/>
              <a:sym typeface="Century Gothic"/>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80666" y="4791452"/>
            <a:ext cx="10833853"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is the limiting reactant?</a:t>
            </a:r>
          </a:p>
          <a:p>
            <a:pPr marL="914400" lvl="1" indent="-457200">
              <a:buFont typeface="Wingdings" pitchFamily="2" charset="2"/>
              <a:buChar char="q"/>
            </a:pPr>
            <a:r>
              <a:rPr lang="en-GB" sz="2400" dirty="0">
                <a:latin typeface="Century Gothic" panose="020B0502020202020204" pitchFamily="34" charset="0"/>
              </a:rPr>
              <a:t>A. Mg</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O</a:t>
            </a:r>
            <a:r>
              <a:rPr lang="en-GB" sz="2400" baseline="-25000" dirty="0">
                <a:latin typeface="Century Gothic" panose="020B0502020202020204" pitchFamily="34" charset="0"/>
              </a:rPr>
              <a:t>2</a:t>
            </a:r>
          </a:p>
          <a:p>
            <a:pPr marL="914400" lvl="1" indent="-457200">
              <a:buFont typeface="Wingdings" pitchFamily="2" charset="2"/>
              <a:buChar char="q"/>
            </a:pPr>
            <a:r>
              <a:rPr lang="en-GB" sz="2400" dirty="0">
                <a:latin typeface="Century Gothic" panose="020B0502020202020204" pitchFamily="34" charset="0"/>
              </a:rPr>
              <a:t>C. MgO</a:t>
            </a:r>
          </a:p>
        </p:txBody>
      </p:sp>
      <p:sp>
        <p:nvSpPr>
          <p:cNvPr id="6" name="TextBox 5">
            <a:extLst>
              <a:ext uri="{FF2B5EF4-FFF2-40B4-BE49-F238E27FC236}">
                <a16:creationId xmlns:a16="http://schemas.microsoft.com/office/drawing/2014/main" id="{414A8B36-6BDF-BE4B-8892-9B947E7C3878}"/>
              </a:ext>
            </a:extLst>
          </p:cNvPr>
          <p:cNvSpPr txBox="1"/>
          <p:nvPr/>
        </p:nvSpPr>
        <p:spPr>
          <a:xfrm>
            <a:off x="849079" y="2486479"/>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821088" y="3649473"/>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36129" y="4952698"/>
            <a:ext cx="530915" cy="646331"/>
          </a:xfrm>
          <a:prstGeom prst="rect">
            <a:avLst/>
          </a:prstGeom>
          <a:noFill/>
        </p:spPr>
        <p:txBody>
          <a:bodyPr wrap="none" rtlCol="0">
            <a:spAutoFit/>
          </a:bodyPr>
          <a:lstStyle/>
          <a:p>
            <a:r>
              <a:rPr lang="en-GB" sz="3600" b="1" dirty="0">
                <a:solidFill>
                  <a:srgbClr val="0070C0"/>
                </a:solidFill>
              </a:rPr>
              <a:t>✓</a:t>
            </a:r>
          </a:p>
        </p:txBody>
      </p:sp>
      <p:sp>
        <p:nvSpPr>
          <p:cNvPr id="9" name="TextBox 8">
            <a:extLst>
              <a:ext uri="{FF2B5EF4-FFF2-40B4-BE49-F238E27FC236}">
                <a16:creationId xmlns:a16="http://schemas.microsoft.com/office/drawing/2014/main" id="{9D642B88-17E1-A03F-710A-A726D4FD6AF5}"/>
              </a:ext>
            </a:extLst>
          </p:cNvPr>
          <p:cNvSpPr txBox="1"/>
          <p:nvPr/>
        </p:nvSpPr>
        <p:spPr>
          <a:xfrm>
            <a:off x="481012" y="730779"/>
            <a:ext cx="6800260" cy="830997"/>
          </a:xfrm>
          <a:prstGeom prst="rect">
            <a:avLst/>
          </a:prstGeom>
          <a:noFill/>
        </p:spPr>
        <p:txBody>
          <a:bodyPr wrap="none" rtlCol="0">
            <a:spAutoFit/>
          </a:bodyPr>
          <a:lstStyle/>
          <a:p>
            <a:r>
              <a:rPr lang="en-GB" sz="2400" dirty="0">
                <a:latin typeface="Century Gothic" panose="020B0502020202020204" pitchFamily="34" charset="0"/>
              </a:rPr>
              <a:t>2 Mg + 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2 MgO</a:t>
            </a:r>
          </a:p>
          <a:p>
            <a:r>
              <a:rPr lang="en-GB" sz="2400" dirty="0">
                <a:latin typeface="Century Gothic" panose="020B0502020202020204" pitchFamily="34" charset="0"/>
                <a:sym typeface="Wingdings" pitchFamily="2" charset="2"/>
              </a:rPr>
              <a:t>48 g of magnesium burns in 100 g of oxygen.</a:t>
            </a:r>
            <a:endParaRPr lang="en-GB" sz="2400" dirty="0">
              <a:latin typeface="Century Gothic" panose="020B0502020202020204" pitchFamily="34" charset="0"/>
            </a:endParaRP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738059208"/>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C4.3.8</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221884"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(HT) Limiting Reactants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which side of a chemical equation the reactants are found 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chemical equations must be balanced.</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sodium carbonate (Na</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CO</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mass of 0.2 moles of sodium carbonate.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number of moles in 100 g of sodium carbonate.</a:t>
            </a:r>
          </a:p>
          <a:p>
            <a:pPr marL="0" marR="0" lvl="0" indent="0" algn="l" rtl="0">
              <a:lnSpc>
                <a:spcPct val="100000"/>
              </a:lnSpc>
              <a:spcBef>
                <a:spcPts val="0"/>
              </a:spcBef>
              <a:spcAft>
                <a:spcPts val="0"/>
              </a:spcAft>
              <a:buClr>
                <a:srgbClr val="000000"/>
              </a:buClr>
              <a:buSzPts val="2400"/>
              <a:buFont typeface="Arial"/>
              <a:buNone/>
            </a:pPr>
            <a:endParaRPr lang="en-US"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rgbClr val="000000"/>
              </a:buClr>
              <a:buSzPts val="2400"/>
              <a:buFont typeface="+mj-lt"/>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lithium nitrate (LiNO</a:t>
            </a:r>
            <a:r>
              <a:rPr lang="en-US" sz="2400" baseline="-25000" dirty="0">
                <a:solidFill>
                  <a:schemeClr val="dk1"/>
                </a:solidFill>
                <a:latin typeface="Century Gothic"/>
                <a:ea typeface="Century Gothic"/>
                <a:cs typeface="Century Gothic"/>
                <a:sym typeface="Century Gothic"/>
              </a:rPr>
              <a:t>3</a:t>
            </a:r>
            <a:r>
              <a:rPr lang="en-US" sz="2400" dirty="0">
                <a:solidFill>
                  <a:schemeClr val="dk1"/>
                </a:solidFill>
                <a:latin typeface="Century Gothic"/>
                <a:ea typeface="Century Gothic"/>
                <a:cs typeface="Century Gothic"/>
                <a:sym typeface="Century Gothic"/>
              </a:rPr>
              <a:t>). L=7, 7=14, O=16</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M</a:t>
            </a:r>
            <a:r>
              <a:rPr lang="en-US" sz="2400" baseline="-25000" dirty="0">
                <a:solidFill>
                  <a:schemeClr val="dk1"/>
                </a:solidFill>
                <a:latin typeface="Century Gothic"/>
                <a:ea typeface="Century Gothic"/>
                <a:cs typeface="Century Gothic"/>
                <a:sym typeface="Century Gothic"/>
              </a:rPr>
              <a:t>r</a:t>
            </a:r>
            <a:r>
              <a:rPr lang="en-US" sz="2400" dirty="0">
                <a:solidFill>
                  <a:schemeClr val="dk1"/>
                </a:solidFill>
                <a:latin typeface="Century Gothic"/>
                <a:ea typeface="Century Gothic"/>
                <a:cs typeface="Century Gothic"/>
                <a:sym typeface="Century Gothic"/>
              </a:rPr>
              <a:t> of copper carbonate (CuCO</a:t>
            </a:r>
            <a:r>
              <a:rPr lang="en-US" sz="2400" baseline="-25000" dirty="0">
                <a:solidFill>
                  <a:schemeClr val="dk1"/>
                </a:solidFill>
                <a:latin typeface="Century Gothic"/>
                <a:ea typeface="Century Gothic"/>
                <a:cs typeface="Century Gothic"/>
                <a:sym typeface="Century Gothic"/>
              </a:rPr>
              <a:t>3</a:t>
            </a:r>
            <a:r>
              <a:rPr lang="en-US" sz="2400" dirty="0">
                <a:solidFill>
                  <a:schemeClr val="dk1"/>
                </a:solidFill>
                <a:latin typeface="Century Gothic"/>
                <a:ea typeface="Century Gothic"/>
                <a:cs typeface="Century Gothic"/>
                <a:sym typeface="Century Gothic"/>
              </a:rPr>
              <a:t>). Cu=63.5, C=12, O=16</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M</a:t>
            </a:r>
            <a:r>
              <a:rPr lang="en-GB" sz="2400" baseline="-25000" dirty="0">
                <a:solidFill>
                  <a:schemeClr val="dk1"/>
                </a:solidFill>
                <a:latin typeface="Century Gothic"/>
                <a:ea typeface="Century Gothic"/>
                <a:cs typeface="Century Gothic"/>
                <a:sym typeface="Century Gothic"/>
              </a:rPr>
              <a:t>r</a:t>
            </a:r>
            <a:r>
              <a:rPr lang="en-GB" sz="2400" dirty="0">
                <a:solidFill>
                  <a:schemeClr val="dk1"/>
                </a:solidFill>
                <a:latin typeface="Century Gothic"/>
                <a:ea typeface="Century Gothic"/>
                <a:cs typeface="Century Gothic"/>
                <a:sym typeface="Century Gothic"/>
              </a:rPr>
              <a:t> of calcium phosphate (Ca</a:t>
            </a:r>
            <a:r>
              <a:rPr lang="en-GB" sz="2400" baseline="-25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(PO</a:t>
            </a:r>
            <a:r>
              <a:rPr lang="en-GB" sz="2400" baseline="-25000" dirty="0">
                <a:solidFill>
                  <a:schemeClr val="dk1"/>
                </a:solidFill>
                <a:latin typeface="Century Gothic"/>
                <a:ea typeface="Century Gothic"/>
                <a:cs typeface="Century Gothic"/>
                <a:sym typeface="Century Gothic"/>
              </a:rPr>
              <a:t>4</a:t>
            </a:r>
            <a:r>
              <a:rPr lang="en-GB" sz="2400" dirty="0">
                <a:solidFill>
                  <a:schemeClr val="dk1"/>
                </a:solidFill>
                <a:latin typeface="Century Gothic"/>
                <a:ea typeface="Century Gothic"/>
                <a:cs typeface="Century Gothic"/>
                <a:sym typeface="Century Gothic"/>
              </a:rPr>
              <a:t>)</a:t>
            </a:r>
            <a:r>
              <a:rPr lang="en-GB" sz="2400" baseline="-25000" dirty="0">
                <a:solidFill>
                  <a:schemeClr val="dk1"/>
                </a:solidFill>
                <a:latin typeface="Century Gothic"/>
                <a:ea typeface="Century Gothic"/>
                <a:cs typeface="Century Gothic"/>
                <a:sym typeface="Century Gothic"/>
              </a:rPr>
              <a:t>2</a:t>
            </a:r>
            <a:r>
              <a:rPr lang="en-GB" sz="2400" dirty="0">
                <a:solidFill>
                  <a:schemeClr val="dk1"/>
                </a:solidFill>
                <a:latin typeface="Century Gothic"/>
                <a:ea typeface="Century Gothic"/>
                <a:cs typeface="Century Gothic"/>
                <a:sym typeface="Century Gothic"/>
              </a:rPr>
              <a:t>). Ca=40, P=31, O=16</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00280" cy="64017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(HT) </a:t>
            </a:r>
            <a:r>
              <a:rPr lang="en-GB" sz="2400" b="1" u="sng" dirty="0">
                <a:solidFill>
                  <a:schemeClr val="dk1"/>
                </a:solidFill>
                <a:latin typeface="Century Gothic"/>
                <a:ea typeface="Century Gothic"/>
                <a:cs typeface="Century Gothic"/>
                <a:sym typeface="Century Gothic"/>
              </a:rPr>
              <a:t>Limiting Reactants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We can use mole ratios to determine the numbers of particles involved in chemical reactions. We can use a given mass of a reactant to determine the number of moles that were reacting and therefore the number of moles of product that would be made. In react</a:t>
            </a:r>
            <a:r>
              <a:rPr lang="en-GB" sz="2000" dirty="0">
                <a:solidFill>
                  <a:schemeClr val="dk1"/>
                </a:solidFill>
                <a:latin typeface="Century Gothic"/>
                <a:ea typeface="Century Gothic"/>
                <a:cs typeface="Century Gothic"/>
                <a:sym typeface="Century Gothic"/>
              </a:rPr>
              <a:t>ions where there are two or more reactants, the reactant that has the fewest number of moles is the limiting reactant. This means that it will limit the amount of product that can be made. For example a car factory has made 10 car frames and 100 wheels. This would be enough wheels to make 25 cars, because each car needs 4 wheels, but there are only enough frames to make 10 cars. In this case, the car frame is the limiting reactant, because it determine the maximum amount of product (cars) that can be made.</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a limiting reactant.</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Identify the limiting reactant in the car factory example.</a:t>
            </a: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this is the limiting reactant. </a:t>
            </a:r>
          </a:p>
          <a:p>
            <a:pPr marL="45720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Suggest which would be the limiting reactant if the car factory had made 30 car frames instead.</a:t>
            </a:r>
            <a:endParaRPr lang="en-GB" sz="2400" dirty="0">
              <a:solidFill>
                <a:schemeClr val="dk1"/>
              </a:solidFill>
              <a:latin typeface="Century Gothic"/>
              <a:ea typeface="Century Gothic"/>
              <a:cs typeface="Century Gothic"/>
              <a:sym typeface="Century Gothic"/>
            </a:endParaRPr>
          </a:p>
        </p:txBody>
      </p: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C4.3.8</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480903" y="2259360"/>
            <a:ext cx="6613071" cy="430800"/>
          </a:xfrm>
        </p:spPr>
        <p:txBody>
          <a:bodyPr/>
          <a:lstStyle/>
          <a:p>
            <a:r>
              <a:rPr lang="en-US" dirty="0">
                <a:latin typeface="Century Gothic" panose="020B0502020202020204" pitchFamily="34" charset="0"/>
              </a:rPr>
              <a:t>(HT) Limiting Reactants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15/11/2023</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5763696" cy="2862322"/>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Mole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marL="285750" indent="-285750">
              <a:buFont typeface="Wingdings" pitchFamily="2" charset="2"/>
              <a:buChar char="Ø"/>
              <a:defRPr/>
            </a:pPr>
            <a:r>
              <a:rPr lang="en-US" b="1" dirty="0">
                <a:solidFill>
                  <a:srgbClr val="000000"/>
                </a:solidFill>
                <a:latin typeface="Century Gothic" panose="020B0502020202020204" pitchFamily="34" charset="0"/>
                <a:cs typeface="Arial"/>
                <a:sym typeface="Arial"/>
              </a:rPr>
              <a:t>C</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 </a:t>
            </a:r>
            <a:r>
              <a:rPr lang="en-US" b="1" dirty="0">
                <a:solidFill>
                  <a:srgbClr val="000000"/>
                </a:solidFill>
                <a:latin typeface="Century Gothic" panose="020B0502020202020204" pitchFamily="34" charset="0"/>
                <a:cs typeface="Arial"/>
                <a:sym typeface="Arial"/>
              </a:rPr>
              <a:t>(HT) Limiting Reactants</a:t>
            </a:r>
            <a:endParaRPr lang="en-US" sz="2400" b="1"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 PKR: Reactions of Acids</a:t>
            </a: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
        <p:nvSpPr>
          <p:cNvPr id="6" name="TextBox 5">
            <a:extLst>
              <a:ext uri="{FF2B5EF4-FFF2-40B4-BE49-F238E27FC236}">
                <a16:creationId xmlns:a16="http://schemas.microsoft.com/office/drawing/2014/main" id="{F464BD60-1C1A-41A1-B716-24264AC4CC4A}"/>
              </a:ext>
            </a:extLst>
          </p:cNvPr>
          <p:cNvSpPr txBox="1"/>
          <p:nvPr/>
        </p:nvSpPr>
        <p:spPr>
          <a:xfrm>
            <a:off x="5029200" y="4496400"/>
            <a:ext cx="6331788" cy="1631216"/>
          </a:xfrm>
          <a:prstGeom prst="rect">
            <a:avLst/>
          </a:prstGeom>
          <a:noFill/>
        </p:spPr>
        <p:txBody>
          <a:bodyPr wrap="square">
            <a:spAutoFit/>
          </a:bodyPr>
          <a:lstStyle/>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C4.3.13</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t>
            </a:r>
            <a:r>
              <a:rPr lang="en-US" sz="1600" dirty="0">
                <a:solidFill>
                  <a:srgbClr val="000000"/>
                </a:solidFill>
                <a:latin typeface="Century Gothic" panose="020B0502020202020204" pitchFamily="34" charset="0"/>
                <a:cs typeface="Arial"/>
                <a:sym typeface="Arial"/>
              </a:rPr>
              <a:t>Titration Calculations</a:t>
            </a: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C4.3.14</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(HT) Strong and Weak Acids</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C4.3.15 </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TIF: Volumes of Gases</a:t>
            </a: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Calculate number of moles in reactions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calculations to identify limiting reactants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Calculate masses of products</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5672687" y="4996046"/>
            <a:ext cx="1318048"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t>
            </a:r>
            <a:r>
              <a:rPr lang="en-US" sz="2800" b="1" baseline="-25000" dirty="0">
                <a:solidFill>
                  <a:schemeClr val="tx1"/>
                </a:solidFill>
                <a:latin typeface="Century Gothic" panose="020B0502020202020204" pitchFamily="34" charset="0"/>
              </a:rPr>
              <a:t>r</a:t>
            </a:r>
          </a:p>
        </p:txBody>
      </p:sp>
      <p:sp>
        <p:nvSpPr>
          <p:cNvPr id="14" name="Rectangle 13">
            <a:extLst>
              <a:ext uri="{FF2B5EF4-FFF2-40B4-BE49-F238E27FC236}">
                <a16:creationId xmlns:a16="http://schemas.microsoft.com/office/drawing/2014/main" id="{A2C825F2-5973-4048-9A5C-E0A4E794080E}"/>
              </a:ext>
            </a:extLst>
          </p:cNvPr>
          <p:cNvSpPr/>
          <p:nvPr/>
        </p:nvSpPr>
        <p:spPr>
          <a:xfrm>
            <a:off x="3781254" y="4997292"/>
            <a:ext cx="184559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moles</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mass</a:t>
            </a:r>
          </a:p>
        </p:txBody>
      </p:sp>
      <p:sp>
        <p:nvSpPr>
          <p:cNvPr id="4" name="Rectangle 3">
            <a:extLst>
              <a:ext uri="{FF2B5EF4-FFF2-40B4-BE49-F238E27FC236}">
                <a16:creationId xmlns:a16="http://schemas.microsoft.com/office/drawing/2014/main" id="{2C109ECA-F60A-FA89-DE1E-65CB0D171574}"/>
              </a:ext>
            </a:extLst>
          </p:cNvPr>
          <p:cNvSpPr/>
          <p:nvPr/>
        </p:nvSpPr>
        <p:spPr>
          <a:xfrm>
            <a:off x="1994958" y="5752295"/>
            <a:ext cx="2642220"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 ratio</a:t>
            </a:r>
          </a:p>
        </p:txBody>
      </p:sp>
      <p:sp>
        <p:nvSpPr>
          <p:cNvPr id="5" name="Rectangle 4">
            <a:extLst>
              <a:ext uri="{FF2B5EF4-FFF2-40B4-BE49-F238E27FC236}">
                <a16:creationId xmlns:a16="http://schemas.microsoft.com/office/drawing/2014/main" id="{3C694CC6-9DDE-7D40-A009-A9FC422349A0}"/>
              </a:ext>
            </a:extLst>
          </p:cNvPr>
          <p:cNvSpPr/>
          <p:nvPr/>
        </p:nvSpPr>
        <p:spPr>
          <a:xfrm>
            <a:off x="4687358" y="5752295"/>
            <a:ext cx="3085042" cy="68013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limiting reactant</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FE1F18DC-6ED3-17D8-B50E-9975879A294F}"/>
              </a:ext>
            </a:extLst>
          </p:cNvPr>
          <p:cNvPicPr>
            <a:picLocks noChangeAspect="1"/>
          </p:cNvPicPr>
          <p:nvPr/>
        </p:nvPicPr>
        <p:blipFill>
          <a:blip r:embed="rId3"/>
          <a:stretch>
            <a:fillRect/>
          </a:stretch>
        </p:blipFill>
        <p:spPr>
          <a:xfrm>
            <a:off x="6844850" y="4131733"/>
            <a:ext cx="4574566" cy="257677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1C6BB-87A2-B655-957B-F57167F706FD}"/>
              </a:ext>
            </a:extLst>
          </p:cNvPr>
          <p:cNvSpPr>
            <a:spLocks noGrp="1"/>
          </p:cNvSpPr>
          <p:nvPr>
            <p:ph type="title"/>
          </p:nvPr>
        </p:nvSpPr>
        <p:spPr/>
        <p:txBody>
          <a:bodyPr/>
          <a:lstStyle/>
          <a:p>
            <a:r>
              <a:rPr lang="en-GB" dirty="0">
                <a:latin typeface="Century Gothic" panose="020B0502020202020204" pitchFamily="34" charset="0"/>
              </a:rPr>
              <a:t>Limiting Reactants</a:t>
            </a:r>
          </a:p>
        </p:txBody>
      </p:sp>
      <p:sp>
        <p:nvSpPr>
          <p:cNvPr id="10" name="TextBox 9">
            <a:extLst>
              <a:ext uri="{FF2B5EF4-FFF2-40B4-BE49-F238E27FC236}">
                <a16:creationId xmlns:a16="http://schemas.microsoft.com/office/drawing/2014/main" id="{E1DF188F-55C8-783A-D4D5-029AF903D060}"/>
              </a:ext>
            </a:extLst>
          </p:cNvPr>
          <p:cNvSpPr txBox="1"/>
          <p:nvPr/>
        </p:nvSpPr>
        <p:spPr>
          <a:xfrm>
            <a:off x="4075043" y="2345636"/>
            <a:ext cx="510076" cy="646331"/>
          </a:xfrm>
          <a:prstGeom prst="rect">
            <a:avLst/>
          </a:prstGeom>
          <a:noFill/>
        </p:spPr>
        <p:txBody>
          <a:bodyPr wrap="none" rtlCol="0">
            <a:spAutoFit/>
          </a:bodyPr>
          <a:lstStyle/>
          <a:p>
            <a:r>
              <a:rPr lang="en-GB" sz="3600" b="1" dirty="0"/>
              <a:t>+</a:t>
            </a:r>
          </a:p>
        </p:txBody>
      </p:sp>
      <p:pic>
        <p:nvPicPr>
          <p:cNvPr id="11" name="Picture 10" descr="Icon&#10;&#10;Description automatically generated">
            <a:extLst>
              <a:ext uri="{FF2B5EF4-FFF2-40B4-BE49-F238E27FC236}">
                <a16:creationId xmlns:a16="http://schemas.microsoft.com/office/drawing/2014/main" id="{845AAC98-398D-80CC-A35F-846D675E2D44}"/>
              </a:ext>
            </a:extLst>
          </p:cNvPr>
          <p:cNvPicPr>
            <a:picLocks noChangeAspect="1"/>
          </p:cNvPicPr>
          <p:nvPr/>
        </p:nvPicPr>
        <p:blipFill rotWithShape="1">
          <a:blip r:embed="rId3"/>
          <a:srcRect l="6160" t="19865" r="7267" b="17007"/>
          <a:stretch/>
        </p:blipFill>
        <p:spPr>
          <a:xfrm>
            <a:off x="715617" y="2842591"/>
            <a:ext cx="3220279" cy="1451113"/>
          </a:xfrm>
          <a:prstGeom prst="rect">
            <a:avLst/>
          </a:prstGeom>
        </p:spPr>
      </p:pic>
      <p:pic>
        <p:nvPicPr>
          <p:cNvPr id="12" name="Picture 11" descr="Icon&#10;&#10;Description automatically generated">
            <a:extLst>
              <a:ext uri="{FF2B5EF4-FFF2-40B4-BE49-F238E27FC236}">
                <a16:creationId xmlns:a16="http://schemas.microsoft.com/office/drawing/2014/main" id="{33E28A3C-CA60-52F8-BEC9-8743B815BC79}"/>
              </a:ext>
            </a:extLst>
          </p:cNvPr>
          <p:cNvPicPr>
            <a:picLocks noChangeAspect="1"/>
          </p:cNvPicPr>
          <p:nvPr/>
        </p:nvPicPr>
        <p:blipFill rotWithShape="1">
          <a:blip r:embed="rId3"/>
          <a:srcRect l="6160" t="19865" r="7267" b="17007"/>
          <a:stretch/>
        </p:blipFill>
        <p:spPr>
          <a:xfrm>
            <a:off x="689112" y="947530"/>
            <a:ext cx="3220279" cy="1451113"/>
          </a:xfrm>
          <a:prstGeom prst="rect">
            <a:avLst/>
          </a:prstGeom>
        </p:spPr>
      </p:pic>
      <p:pic>
        <p:nvPicPr>
          <p:cNvPr id="1026" name="Picture 2" descr="Free vector graphics of Tire">
            <a:extLst>
              <a:ext uri="{FF2B5EF4-FFF2-40B4-BE49-F238E27FC236}">
                <a16:creationId xmlns:a16="http://schemas.microsoft.com/office/drawing/2014/main" id="{13D88D81-E321-0435-8A5B-51443AC4A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1521" y="1374912"/>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Free vector graphics of Tire">
            <a:extLst>
              <a:ext uri="{FF2B5EF4-FFF2-40B4-BE49-F238E27FC236}">
                <a16:creationId xmlns:a16="http://schemas.microsoft.com/office/drawing/2014/main" id="{DA0CF1B6-3089-89A5-D067-F434F5013E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1278" y="3780182"/>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Free vector graphics of Tire">
            <a:extLst>
              <a:ext uri="{FF2B5EF4-FFF2-40B4-BE49-F238E27FC236}">
                <a16:creationId xmlns:a16="http://schemas.microsoft.com/office/drawing/2014/main" id="{9797995C-B8B4-D9E8-3F37-28A1DCD64B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652" y="3018182"/>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ree vector graphics of Tire">
            <a:extLst>
              <a:ext uri="{FF2B5EF4-FFF2-40B4-BE49-F238E27FC236}">
                <a16:creationId xmlns:a16="http://schemas.microsoft.com/office/drawing/2014/main" id="{403997A8-D9B5-C0AB-C1D7-032C341BE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025" y="2196547"/>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Free vector graphics of Tire">
            <a:extLst>
              <a:ext uri="{FF2B5EF4-FFF2-40B4-BE49-F238E27FC236}">
                <a16:creationId xmlns:a16="http://schemas.microsoft.com/office/drawing/2014/main" id="{765480C8-08E8-243A-9196-2C044830B5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633" y="1388165"/>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Free vector graphics of Tire">
            <a:extLst>
              <a:ext uri="{FF2B5EF4-FFF2-40B4-BE49-F238E27FC236}">
                <a16:creationId xmlns:a16="http://schemas.microsoft.com/office/drawing/2014/main" id="{DEB27C6B-EBC4-FC0F-A621-B71DD88D56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0390" y="3793435"/>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Free vector graphics of Tire">
            <a:extLst>
              <a:ext uri="{FF2B5EF4-FFF2-40B4-BE49-F238E27FC236}">
                <a16:creationId xmlns:a16="http://schemas.microsoft.com/office/drawing/2014/main" id="{89315262-DAC2-38D9-8A4B-31979BC7A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3764" y="3031435"/>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Free vector graphics of Tire">
            <a:extLst>
              <a:ext uri="{FF2B5EF4-FFF2-40B4-BE49-F238E27FC236}">
                <a16:creationId xmlns:a16="http://schemas.microsoft.com/office/drawing/2014/main" id="{2CFF2972-8AF7-9C34-06D1-D330892B2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7137" y="2209800"/>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Free vector graphics of Tire">
            <a:extLst>
              <a:ext uri="{FF2B5EF4-FFF2-40B4-BE49-F238E27FC236}">
                <a16:creationId xmlns:a16="http://schemas.microsoft.com/office/drawing/2014/main" id="{62DAC0D3-67CE-9550-079E-9EC5708DA8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6252" y="1368288"/>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Free vector graphics of Tire">
            <a:extLst>
              <a:ext uri="{FF2B5EF4-FFF2-40B4-BE49-F238E27FC236}">
                <a16:creationId xmlns:a16="http://schemas.microsoft.com/office/drawing/2014/main" id="{F20582AA-508D-24BB-BD27-02534AECF5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6009" y="3773558"/>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Free vector graphics of Tire">
            <a:extLst>
              <a:ext uri="{FF2B5EF4-FFF2-40B4-BE49-F238E27FC236}">
                <a16:creationId xmlns:a16="http://schemas.microsoft.com/office/drawing/2014/main" id="{203331E2-BFF1-9691-A8C9-D027578E8B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9383" y="3011558"/>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Free vector graphics of Tire">
            <a:extLst>
              <a:ext uri="{FF2B5EF4-FFF2-40B4-BE49-F238E27FC236}">
                <a16:creationId xmlns:a16="http://schemas.microsoft.com/office/drawing/2014/main" id="{8F474DCB-2B72-5CFD-6116-A0DE977CB3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2756" y="2189923"/>
            <a:ext cx="595243" cy="59524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F39195E0-1CC6-C87B-5DE4-D0DF3C0B8258}"/>
              </a:ext>
            </a:extLst>
          </p:cNvPr>
          <p:cNvSpPr txBox="1"/>
          <p:nvPr/>
        </p:nvSpPr>
        <p:spPr>
          <a:xfrm>
            <a:off x="7407964" y="2418523"/>
            <a:ext cx="646331" cy="646331"/>
          </a:xfrm>
          <a:prstGeom prst="rect">
            <a:avLst/>
          </a:prstGeom>
          <a:noFill/>
        </p:spPr>
        <p:txBody>
          <a:bodyPr wrap="none" rtlCol="0">
            <a:spAutoFit/>
          </a:bodyPr>
          <a:lstStyle/>
          <a:p>
            <a:r>
              <a:rPr lang="en-GB" sz="3600" b="1" dirty="0">
                <a:sym typeface="Wingdings" pitchFamily="2" charset="2"/>
              </a:rPr>
              <a:t></a:t>
            </a:r>
            <a:endParaRPr lang="en-GB" sz="3600" b="1" dirty="0"/>
          </a:p>
        </p:txBody>
      </p:sp>
      <p:sp>
        <p:nvSpPr>
          <p:cNvPr id="29" name="TextBox 28">
            <a:extLst>
              <a:ext uri="{FF2B5EF4-FFF2-40B4-BE49-F238E27FC236}">
                <a16:creationId xmlns:a16="http://schemas.microsoft.com/office/drawing/2014/main" id="{27E4A26A-90E9-721C-D6A1-9998404B79F6}"/>
              </a:ext>
            </a:extLst>
          </p:cNvPr>
          <p:cNvSpPr txBox="1"/>
          <p:nvPr/>
        </p:nvSpPr>
        <p:spPr>
          <a:xfrm>
            <a:off x="1013792" y="4890052"/>
            <a:ext cx="2690160" cy="461665"/>
          </a:xfrm>
          <a:prstGeom prst="rect">
            <a:avLst/>
          </a:prstGeom>
          <a:noFill/>
        </p:spPr>
        <p:txBody>
          <a:bodyPr wrap="none" rtlCol="0">
            <a:spAutoFit/>
          </a:bodyPr>
          <a:lstStyle/>
          <a:p>
            <a:r>
              <a:rPr lang="en-GB" sz="2400" b="1" dirty="0">
                <a:latin typeface="Century Gothic" panose="020B0502020202020204" pitchFamily="34" charset="0"/>
              </a:rPr>
              <a:t>Limiting reactant</a:t>
            </a:r>
          </a:p>
        </p:txBody>
      </p:sp>
      <p:pic>
        <p:nvPicPr>
          <p:cNvPr id="30" name="Picture 29" descr="Icon&#10;&#10;Description automatically generated">
            <a:extLst>
              <a:ext uri="{FF2B5EF4-FFF2-40B4-BE49-F238E27FC236}">
                <a16:creationId xmlns:a16="http://schemas.microsoft.com/office/drawing/2014/main" id="{ED3918B8-B34A-9351-EAAF-241ECE3EF926}"/>
              </a:ext>
            </a:extLst>
          </p:cNvPr>
          <p:cNvPicPr>
            <a:picLocks noChangeAspect="1"/>
          </p:cNvPicPr>
          <p:nvPr/>
        </p:nvPicPr>
        <p:blipFill rotWithShape="1">
          <a:blip r:embed="rId3"/>
          <a:srcRect l="6160" t="19865" r="7267" b="17007"/>
          <a:stretch/>
        </p:blipFill>
        <p:spPr>
          <a:xfrm>
            <a:off x="8203097" y="2835965"/>
            <a:ext cx="3220279" cy="1451113"/>
          </a:xfrm>
          <a:prstGeom prst="rect">
            <a:avLst/>
          </a:prstGeom>
        </p:spPr>
      </p:pic>
      <p:pic>
        <p:nvPicPr>
          <p:cNvPr id="31" name="Picture 30" descr="Icon&#10;&#10;Description automatically generated">
            <a:extLst>
              <a:ext uri="{FF2B5EF4-FFF2-40B4-BE49-F238E27FC236}">
                <a16:creationId xmlns:a16="http://schemas.microsoft.com/office/drawing/2014/main" id="{CEC712C7-2479-37B1-D564-8C1BD5C9392C}"/>
              </a:ext>
            </a:extLst>
          </p:cNvPr>
          <p:cNvPicPr>
            <a:picLocks noChangeAspect="1"/>
          </p:cNvPicPr>
          <p:nvPr/>
        </p:nvPicPr>
        <p:blipFill rotWithShape="1">
          <a:blip r:embed="rId3"/>
          <a:srcRect l="6160" t="19865" r="7267" b="17007"/>
          <a:stretch/>
        </p:blipFill>
        <p:spPr>
          <a:xfrm>
            <a:off x="8176592" y="940904"/>
            <a:ext cx="3220279" cy="1451113"/>
          </a:xfrm>
          <a:prstGeom prst="rect">
            <a:avLst/>
          </a:prstGeom>
        </p:spPr>
      </p:pic>
      <p:pic>
        <p:nvPicPr>
          <p:cNvPr id="34" name="Picture 2" descr="Free vector graphics of Tire">
            <a:extLst>
              <a:ext uri="{FF2B5EF4-FFF2-40B4-BE49-F238E27FC236}">
                <a16:creationId xmlns:a16="http://schemas.microsoft.com/office/drawing/2014/main" id="{89513F8B-C8EB-2BB7-73AB-187CF7B34E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4532" y="3886201"/>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Free vector graphics of Tire">
            <a:extLst>
              <a:ext uri="{FF2B5EF4-FFF2-40B4-BE49-F238E27FC236}">
                <a16:creationId xmlns:a16="http://schemas.microsoft.com/office/drawing/2014/main" id="{B35E14F4-30BC-E72D-461B-2865BDF98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77558" y="3859697"/>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Free vector graphics of Tire">
            <a:extLst>
              <a:ext uri="{FF2B5EF4-FFF2-40B4-BE49-F238E27FC236}">
                <a16:creationId xmlns:a16="http://schemas.microsoft.com/office/drawing/2014/main" id="{92FB7312-8C6C-58A7-DBB2-189F8A52C5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8028" y="1991140"/>
            <a:ext cx="595243" cy="5952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Free vector graphics of Tire">
            <a:extLst>
              <a:ext uri="{FF2B5EF4-FFF2-40B4-BE49-F238E27FC236}">
                <a16:creationId xmlns:a16="http://schemas.microsoft.com/office/drawing/2014/main" id="{03FE0350-351F-3EBD-1D24-1A7565925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1054" y="1964636"/>
            <a:ext cx="595243" cy="59524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118075B4-10E6-4473-FD75-E70F19B34FB2}"/>
              </a:ext>
            </a:extLst>
          </p:cNvPr>
          <p:cNvSpPr txBox="1"/>
          <p:nvPr/>
        </p:nvSpPr>
        <p:spPr>
          <a:xfrm>
            <a:off x="4724401" y="4883427"/>
            <a:ext cx="1576072" cy="461665"/>
          </a:xfrm>
          <a:prstGeom prst="rect">
            <a:avLst/>
          </a:prstGeom>
          <a:noFill/>
        </p:spPr>
        <p:txBody>
          <a:bodyPr wrap="none" rtlCol="0">
            <a:spAutoFit/>
          </a:bodyPr>
          <a:lstStyle/>
          <a:p>
            <a:r>
              <a:rPr lang="en-GB" sz="2400" b="1" dirty="0">
                <a:latin typeface="Century Gothic" panose="020B0502020202020204" pitchFamily="34" charset="0"/>
              </a:rPr>
              <a:t>In excess</a:t>
            </a:r>
          </a:p>
        </p:txBody>
      </p:sp>
    </p:spTree>
    <p:extLst>
      <p:ext uri="{BB962C8B-B14F-4D97-AF65-F5344CB8AC3E}">
        <p14:creationId xmlns:p14="http://schemas.microsoft.com/office/powerpoint/2010/main" val="2454058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9"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1117C-C60C-ACA1-93AE-CFB4951156F7}"/>
              </a:ext>
            </a:extLst>
          </p:cNvPr>
          <p:cNvSpPr>
            <a:spLocks noGrp="1"/>
          </p:cNvSpPr>
          <p:nvPr>
            <p:ph type="title"/>
          </p:nvPr>
        </p:nvSpPr>
        <p:spPr/>
        <p:txBody>
          <a:bodyPr/>
          <a:lstStyle/>
          <a:p>
            <a:r>
              <a:rPr lang="en-GB" dirty="0">
                <a:latin typeface="Century Gothic" panose="020B0502020202020204" pitchFamily="34" charset="0"/>
              </a:rPr>
              <a:t>Limiting Reactants</a:t>
            </a:r>
            <a:endParaRPr lang="en-GB" baseline="-25000" dirty="0">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F0EA903-0FF3-CB97-8A99-E8E01D0EEA21}"/>
                  </a:ext>
                </a:extLst>
              </p:cNvPr>
              <p:cNvSpPr txBox="1"/>
              <p:nvPr/>
            </p:nvSpPr>
            <p:spPr>
              <a:xfrm>
                <a:off x="327911" y="2824741"/>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3F0EA903-0FF3-CB97-8A99-E8E01D0EEA21}"/>
                  </a:ext>
                </a:extLst>
              </p:cNvPr>
              <p:cNvSpPr txBox="1">
                <a:spLocks noRot="1" noChangeAspect="1" noMove="1" noResize="1" noEditPoints="1" noAdjustHandles="1" noChangeArrowheads="1" noChangeShapeType="1" noTextEdit="1"/>
              </p:cNvSpPr>
              <p:nvPr/>
            </p:nvSpPr>
            <p:spPr>
              <a:xfrm>
                <a:off x="327911" y="2824741"/>
                <a:ext cx="6036551" cy="727763"/>
              </a:xfrm>
              <a:prstGeom prst="rect">
                <a:avLst/>
              </a:prstGeom>
              <a:blipFill>
                <a:blip r:embed="rId3"/>
                <a:stretch>
                  <a:fillRect l="-210" b="-8621"/>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C1E7383F-A0E2-248A-FFF5-5BEC1D8A88A8}"/>
              </a:ext>
            </a:extLst>
          </p:cNvPr>
          <p:cNvSpPr txBox="1"/>
          <p:nvPr/>
        </p:nvSpPr>
        <p:spPr>
          <a:xfrm>
            <a:off x="2985420" y="782375"/>
            <a:ext cx="6197600" cy="523220"/>
          </a:xfrm>
          <a:prstGeom prst="rect">
            <a:avLst/>
          </a:prstGeom>
          <a:noFill/>
        </p:spPr>
        <p:txBody>
          <a:bodyPr wrap="square">
            <a:spAutoFit/>
          </a:bodyPr>
          <a:lstStyle/>
          <a:p>
            <a:r>
              <a:rPr lang="en-GB" sz="2800" b="1" dirty="0">
                <a:solidFill>
                  <a:schemeClr val="accent1"/>
                </a:solidFill>
                <a:latin typeface="Century Gothic" panose="020B0502020202020204" pitchFamily="34" charset="0"/>
              </a:rPr>
              <a:t>4 K      +     O</a:t>
            </a:r>
            <a:r>
              <a:rPr lang="en-GB" sz="2800" b="1" baseline="-25000" dirty="0">
                <a:solidFill>
                  <a:schemeClr val="accent1"/>
                </a:solidFill>
                <a:latin typeface="Century Gothic" panose="020B0502020202020204" pitchFamily="34" charset="0"/>
              </a:rPr>
              <a:t>2</a:t>
            </a:r>
            <a:r>
              <a:rPr lang="en-GB" sz="2800" b="1" dirty="0">
                <a:solidFill>
                  <a:schemeClr val="accent1"/>
                </a:solidFill>
                <a:latin typeface="Century Gothic" panose="020B0502020202020204" pitchFamily="34" charset="0"/>
              </a:rPr>
              <a:t>       </a:t>
            </a:r>
            <a:r>
              <a:rPr lang="en-GB" sz="2800" b="1" dirty="0">
                <a:solidFill>
                  <a:schemeClr val="accent1"/>
                </a:solidFill>
                <a:latin typeface="Century Gothic" panose="020B0502020202020204" pitchFamily="34" charset="0"/>
                <a:sym typeface="Wingdings" pitchFamily="2" charset="2"/>
              </a:rPr>
              <a:t>     2 K</a:t>
            </a:r>
            <a:r>
              <a:rPr lang="en-GB" sz="2800" b="1" baseline="-25000" dirty="0">
                <a:solidFill>
                  <a:schemeClr val="accent1"/>
                </a:solidFill>
                <a:latin typeface="Century Gothic" panose="020B0502020202020204" pitchFamily="34" charset="0"/>
                <a:sym typeface="Wingdings" pitchFamily="2" charset="2"/>
              </a:rPr>
              <a:t>2</a:t>
            </a:r>
            <a:r>
              <a:rPr lang="en-GB" sz="2800" b="1" dirty="0">
                <a:solidFill>
                  <a:schemeClr val="accent1"/>
                </a:solidFill>
                <a:latin typeface="Century Gothic" panose="020B0502020202020204" pitchFamily="34" charset="0"/>
                <a:sym typeface="Wingdings" pitchFamily="2" charset="2"/>
              </a:rPr>
              <a:t>O</a:t>
            </a:r>
            <a:endParaRPr lang="en-GB" sz="2800" b="1" dirty="0"/>
          </a:p>
        </p:txBody>
      </p:sp>
      <p:sp>
        <p:nvSpPr>
          <p:cNvPr id="8" name="TextBox 7">
            <a:extLst>
              <a:ext uri="{FF2B5EF4-FFF2-40B4-BE49-F238E27FC236}">
                <a16:creationId xmlns:a16="http://schemas.microsoft.com/office/drawing/2014/main" id="{375A8FA7-3A7E-3AEF-ADAE-0A5B68474AF9}"/>
              </a:ext>
            </a:extLst>
          </p:cNvPr>
          <p:cNvSpPr txBox="1"/>
          <p:nvPr/>
        </p:nvSpPr>
        <p:spPr>
          <a:xfrm>
            <a:off x="348054" y="1346976"/>
            <a:ext cx="10494434" cy="830997"/>
          </a:xfrm>
          <a:prstGeom prst="rect">
            <a:avLst/>
          </a:prstGeom>
          <a:noFill/>
        </p:spPr>
        <p:txBody>
          <a:bodyPr wrap="square">
            <a:spAutoFit/>
          </a:bodyPr>
          <a:lstStyle/>
          <a:p>
            <a:r>
              <a:rPr lang="en-GB" sz="2400" i="1" dirty="0">
                <a:latin typeface="Century Gothic" panose="020B0502020202020204" pitchFamily="34" charset="0"/>
              </a:rPr>
              <a:t>Calculate the mass of potassium oxide that can be made from 78 g of potassium and 32 g of oxygen.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936E88E-9893-4DB9-53EF-54A0EBC63235}"/>
                  </a:ext>
                </a:extLst>
              </p:cNvPr>
              <p:cNvSpPr txBox="1"/>
              <p:nvPr/>
            </p:nvSpPr>
            <p:spPr>
              <a:xfrm>
                <a:off x="361042" y="3752393"/>
                <a:ext cx="6036551" cy="78136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𝟕𝟖</m:t>
                          </m:r>
                        </m:num>
                        <m:den>
                          <m:r>
                            <a:rPr lang="en-GB" sz="2400" b="1" i="0" smtClean="0">
                              <a:solidFill>
                                <a:schemeClr val="accent1"/>
                              </a:solidFill>
                              <a:latin typeface="Cambria Math" panose="02040503050406030204" pitchFamily="18" charset="0"/>
                            </a:rPr>
                            <m:t>𝟑𝟗</m:t>
                          </m:r>
                        </m:den>
                      </m:f>
                    </m:oMath>
                  </m:oMathPara>
                </a14:m>
                <a:endParaRPr lang="en-GB" sz="2400" b="1" dirty="0">
                  <a:solidFill>
                    <a:schemeClr val="accent1"/>
                  </a:solidFill>
                  <a:latin typeface="Century Gothic" panose="020B0502020202020204" pitchFamily="34" charset="0"/>
                </a:endParaRPr>
              </a:p>
            </p:txBody>
          </p:sp>
        </mc:Choice>
        <mc:Fallback xmlns="">
          <p:sp>
            <p:nvSpPr>
              <p:cNvPr id="9" name="TextBox 8">
                <a:extLst>
                  <a:ext uri="{FF2B5EF4-FFF2-40B4-BE49-F238E27FC236}">
                    <a16:creationId xmlns:a16="http://schemas.microsoft.com/office/drawing/2014/main" id="{5936E88E-9893-4DB9-53EF-54A0EBC63235}"/>
                  </a:ext>
                </a:extLst>
              </p:cNvPr>
              <p:cNvSpPr txBox="1">
                <a:spLocks noRot="1" noChangeAspect="1" noMove="1" noResize="1" noEditPoints="1" noAdjustHandles="1" noChangeArrowheads="1" noChangeShapeType="1" noTextEdit="1"/>
              </p:cNvSpPr>
              <p:nvPr/>
            </p:nvSpPr>
            <p:spPr>
              <a:xfrm>
                <a:off x="361042" y="3752393"/>
                <a:ext cx="6036551" cy="781368"/>
              </a:xfrm>
              <a:prstGeom prst="rect">
                <a:avLst/>
              </a:prstGeom>
              <a:blipFill>
                <a:blip r:embed="rId4"/>
                <a:stretch>
                  <a:fillRect l="-420" b="-634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F4A4F57-8617-206D-B5BA-7CEE336A2131}"/>
                  </a:ext>
                </a:extLst>
              </p:cNvPr>
              <p:cNvSpPr txBox="1"/>
              <p:nvPr/>
            </p:nvSpPr>
            <p:spPr>
              <a:xfrm>
                <a:off x="301407" y="4706550"/>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0" name="TextBox 9">
                <a:extLst>
                  <a:ext uri="{FF2B5EF4-FFF2-40B4-BE49-F238E27FC236}">
                    <a16:creationId xmlns:a16="http://schemas.microsoft.com/office/drawing/2014/main" id="{1F4A4F57-8617-206D-B5BA-7CEE336A2131}"/>
                  </a:ext>
                </a:extLst>
              </p:cNvPr>
              <p:cNvSpPr txBox="1">
                <a:spLocks noRot="1" noChangeAspect="1" noMove="1" noResize="1" noEditPoints="1" noAdjustHandles="1" noChangeArrowheads="1" noChangeShapeType="1" noTextEdit="1"/>
              </p:cNvSpPr>
              <p:nvPr/>
            </p:nvSpPr>
            <p:spPr>
              <a:xfrm>
                <a:off x="301407" y="4706550"/>
                <a:ext cx="6036551" cy="461665"/>
              </a:xfrm>
              <a:prstGeom prst="rect">
                <a:avLst/>
              </a:prstGeom>
              <a:blipFill>
                <a:blip r:embed="rId5"/>
                <a:stretch>
                  <a:fillRect l="-210" b="-18421"/>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8D3DF4E7-5B8E-C002-D059-96B810AB109B}"/>
              </a:ext>
            </a:extLst>
          </p:cNvPr>
          <p:cNvSpPr txBox="1"/>
          <p:nvPr/>
        </p:nvSpPr>
        <p:spPr>
          <a:xfrm>
            <a:off x="341428" y="2190698"/>
            <a:ext cx="8076648"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mole ratio =            4          :          1</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30A5EA-1359-EC95-F3FD-027666E77672}"/>
                  </a:ext>
                </a:extLst>
              </p:cNvPr>
              <p:cNvSpPr txBox="1"/>
              <p:nvPr/>
            </p:nvSpPr>
            <p:spPr>
              <a:xfrm>
                <a:off x="4786530" y="2776150"/>
                <a:ext cx="6036551" cy="72776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𝐦𝐚𝐬𝐬</m:t>
                          </m:r>
                        </m:num>
                        <m:den>
                          <m:r>
                            <a:rPr lang="en-GB" sz="2400" b="1" i="0" smtClean="0">
                              <a:solidFill>
                                <a:schemeClr val="accent1"/>
                              </a:solidFill>
                              <a:latin typeface="Cambria Math" panose="02040503050406030204" pitchFamily="18" charset="0"/>
                            </a:rPr>
                            <m:t>𝐌</m:t>
                          </m:r>
                          <m:r>
                            <a:rPr lang="en-GB" sz="2400" b="1" i="0" baseline="-25000" smtClean="0">
                              <a:solidFill>
                                <a:schemeClr val="accent1"/>
                              </a:solidFill>
                              <a:latin typeface="Cambria Math" panose="02040503050406030204" pitchFamily="18" charset="0"/>
                            </a:rPr>
                            <m:t>𝐫</m:t>
                          </m:r>
                        </m:den>
                      </m:f>
                    </m:oMath>
                  </m:oMathPara>
                </a14:m>
                <a:endParaRPr lang="en-GB" sz="2400" b="1" dirty="0">
                  <a:solidFill>
                    <a:schemeClr val="accent1"/>
                  </a:solidFill>
                  <a:latin typeface="Century Gothic" panose="020B0502020202020204" pitchFamily="34" charset="0"/>
                </a:endParaRPr>
              </a:p>
            </p:txBody>
          </p:sp>
        </mc:Choice>
        <mc:Fallback xmlns="">
          <p:sp>
            <p:nvSpPr>
              <p:cNvPr id="13" name="TextBox 12">
                <a:extLst>
                  <a:ext uri="{FF2B5EF4-FFF2-40B4-BE49-F238E27FC236}">
                    <a16:creationId xmlns:a16="http://schemas.microsoft.com/office/drawing/2014/main" id="{7930A5EA-1359-EC95-F3FD-027666E77672}"/>
                  </a:ext>
                </a:extLst>
              </p:cNvPr>
              <p:cNvSpPr txBox="1">
                <a:spLocks noRot="1" noChangeAspect="1" noMove="1" noResize="1" noEditPoints="1" noAdjustHandles="1" noChangeArrowheads="1" noChangeShapeType="1" noTextEdit="1"/>
              </p:cNvSpPr>
              <p:nvPr/>
            </p:nvSpPr>
            <p:spPr>
              <a:xfrm>
                <a:off x="4786530" y="2776150"/>
                <a:ext cx="6036551" cy="727763"/>
              </a:xfrm>
              <a:prstGeom prst="rect">
                <a:avLst/>
              </a:prstGeom>
              <a:blipFill>
                <a:blip r:embed="rId6"/>
                <a:stretch>
                  <a:fillRect l="-210" b="-862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EB54739-92C8-5CA1-8797-9BACFDEB5106}"/>
                  </a:ext>
                </a:extLst>
              </p:cNvPr>
              <p:cNvSpPr txBox="1"/>
              <p:nvPr/>
            </p:nvSpPr>
            <p:spPr>
              <a:xfrm>
                <a:off x="4779904" y="3723680"/>
                <a:ext cx="6036551" cy="78380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0" smtClean="0">
                              <a:solidFill>
                                <a:schemeClr val="accent1"/>
                              </a:solidFill>
                              <a:latin typeface="Cambria Math" panose="02040503050406030204" pitchFamily="18" charset="0"/>
                            </a:rPr>
                            <m:t>𝟑𝟐</m:t>
                          </m:r>
                        </m:num>
                        <m:den>
                          <m:r>
                            <a:rPr lang="en-GB" sz="2400" b="1" i="1" smtClean="0">
                              <a:solidFill>
                                <a:schemeClr val="accent1"/>
                              </a:solidFill>
                              <a:latin typeface="Cambria Math" panose="02040503050406030204" pitchFamily="18" charset="0"/>
                            </a:rPr>
                            <m:t>𝟑𝟐</m:t>
                          </m:r>
                        </m:den>
                      </m:f>
                    </m:oMath>
                  </m:oMathPara>
                </a14:m>
                <a:endParaRPr lang="en-GB" sz="2400" b="1" dirty="0">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9EB54739-92C8-5CA1-8797-9BACFDEB5106}"/>
                  </a:ext>
                </a:extLst>
              </p:cNvPr>
              <p:cNvSpPr txBox="1">
                <a:spLocks noRot="1" noChangeAspect="1" noMove="1" noResize="1" noEditPoints="1" noAdjustHandles="1" noChangeArrowheads="1" noChangeShapeType="1" noTextEdit="1"/>
              </p:cNvSpPr>
              <p:nvPr/>
            </p:nvSpPr>
            <p:spPr>
              <a:xfrm>
                <a:off x="4779904" y="3723680"/>
                <a:ext cx="6036551" cy="783804"/>
              </a:xfrm>
              <a:prstGeom prst="rect">
                <a:avLst/>
              </a:prstGeom>
              <a:blipFill>
                <a:blip r:embed="rId7"/>
                <a:stretch>
                  <a:fillRect l="-420" b="-80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5929FF1E-3E99-005F-23FC-74270C3841F4}"/>
                  </a:ext>
                </a:extLst>
              </p:cNvPr>
              <p:cNvSpPr txBox="1"/>
              <p:nvPr/>
            </p:nvSpPr>
            <p:spPr>
              <a:xfrm>
                <a:off x="4753399" y="4710966"/>
                <a:ext cx="6036551"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6" name="TextBox 15">
                <a:extLst>
                  <a:ext uri="{FF2B5EF4-FFF2-40B4-BE49-F238E27FC236}">
                    <a16:creationId xmlns:a16="http://schemas.microsoft.com/office/drawing/2014/main" id="{5929FF1E-3E99-005F-23FC-74270C3841F4}"/>
                  </a:ext>
                </a:extLst>
              </p:cNvPr>
              <p:cNvSpPr txBox="1">
                <a:spLocks noRot="1" noChangeAspect="1" noMove="1" noResize="1" noEditPoints="1" noAdjustHandles="1" noChangeArrowheads="1" noChangeShapeType="1" noTextEdit="1"/>
              </p:cNvSpPr>
              <p:nvPr/>
            </p:nvSpPr>
            <p:spPr>
              <a:xfrm>
                <a:off x="4753399" y="4710966"/>
                <a:ext cx="6036551" cy="461665"/>
              </a:xfrm>
              <a:prstGeom prst="rect">
                <a:avLst/>
              </a:prstGeom>
              <a:blipFill>
                <a:blip r:embed="rId8"/>
                <a:stretch>
                  <a:fillRect l="-420" b="-216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A4E9D42-BEFF-4E17-8FF5-FF6ED4BDCCD0}"/>
                  </a:ext>
                </a:extLst>
              </p:cNvPr>
              <p:cNvSpPr txBox="1"/>
              <p:nvPr/>
            </p:nvSpPr>
            <p:spPr>
              <a:xfrm>
                <a:off x="307503" y="5242998"/>
                <a:ext cx="7684353"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𝟐</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𝟎</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𝟓</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7A4E9D42-BEFF-4E17-8FF5-FF6ED4BDCCD0}"/>
                  </a:ext>
                </a:extLst>
              </p:cNvPr>
              <p:cNvSpPr txBox="1">
                <a:spLocks noRot="1" noChangeAspect="1" noMove="1" noResize="1" noEditPoints="1" noAdjustHandles="1" noChangeArrowheads="1" noChangeShapeType="1" noTextEdit="1"/>
              </p:cNvSpPr>
              <p:nvPr/>
            </p:nvSpPr>
            <p:spPr>
              <a:xfrm>
                <a:off x="307503" y="5242998"/>
                <a:ext cx="7684353" cy="822469"/>
              </a:xfrm>
              <a:prstGeom prst="rect">
                <a:avLst/>
              </a:prstGeom>
              <a:blipFill>
                <a:blip r:embed="rId9"/>
                <a:stretch>
                  <a:fillRect l="-330" r="-3465" b="-136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B842F5F-21CB-6E29-A027-0A65AF6B662C}"/>
                  </a:ext>
                </a:extLst>
              </p:cNvPr>
              <p:cNvSpPr txBox="1"/>
              <p:nvPr/>
            </p:nvSpPr>
            <p:spPr>
              <a:xfrm>
                <a:off x="303289" y="5925750"/>
                <a:ext cx="6036551" cy="822469"/>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400" b="1" i="0" smtClean="0">
                          <a:solidFill>
                            <a:schemeClr val="accent1"/>
                          </a:solidFill>
                          <a:latin typeface="Cambria Math" panose="02040503050406030204" pitchFamily="18" charset="0"/>
                        </a:rPr>
                        <m:t>𝐧𝐮𝐦𝐛𝐞𝐫</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𝐦𝐨𝐥𝐞𝐬</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𝐊</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𝐧𝐞𝐞𝐝𝐞𝐝</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𝐭𝐨</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𝐫𝐞𝐚𝐜𝐭</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𝐰𝐢𝐭𝐡</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𝟏</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𝐨𝐟</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𝐎𝟐</m:t>
                      </m:r>
                      <m:r>
                        <a:rPr lang="en-GB" sz="2400" b="1" i="0" smtClean="0">
                          <a:solidFill>
                            <a:schemeClr val="accent1"/>
                          </a:solidFill>
                          <a:latin typeface="Cambria Math" panose="02040503050406030204" pitchFamily="18" charset="0"/>
                        </a:rPr>
                        <m:t>=</m:t>
                      </m:r>
                      <m:r>
                        <a:rPr lang="en-GB" sz="2400" b="1" i="0" smtClean="0">
                          <a:solidFill>
                            <a:schemeClr val="accent1"/>
                          </a:solidFill>
                          <a:latin typeface="Cambria Math" panose="02040503050406030204" pitchFamily="18" charset="0"/>
                        </a:rPr>
                        <m:t>𝟒</m:t>
                      </m:r>
                      <m:r>
                        <a:rPr lang="en-GB" sz="2400" b="1" i="0" smtClean="0">
                          <a:solidFill>
                            <a:schemeClr val="accent1"/>
                          </a:solidFill>
                          <a:latin typeface="Cambria Math" panose="02040503050406030204" pitchFamily="18" charset="0"/>
                        </a:rPr>
                        <m:t> </m:t>
                      </m:r>
                      <m:r>
                        <a:rPr lang="en-GB" sz="2400" b="1" i="0" smtClean="0">
                          <a:solidFill>
                            <a:schemeClr val="accent1"/>
                          </a:solidFill>
                          <a:latin typeface="Cambria Math" panose="02040503050406030204" pitchFamily="18" charset="0"/>
                        </a:rPr>
                        <m:t>𝐦𝐨𝐥</m:t>
                      </m:r>
                    </m:oMath>
                  </m:oMathPara>
                </a14:m>
                <a:endParaRPr lang="en-GB" sz="2400" b="1" dirty="0">
                  <a:solidFill>
                    <a:schemeClr val="accent1"/>
                  </a:solidFill>
                  <a:latin typeface="Century Gothic" panose="020B0502020202020204" pitchFamily="34" charset="0"/>
                </a:endParaRPr>
              </a:p>
            </p:txBody>
          </p:sp>
        </mc:Choice>
        <mc:Fallback xmlns="">
          <p:sp>
            <p:nvSpPr>
              <p:cNvPr id="11" name="TextBox 10">
                <a:extLst>
                  <a:ext uri="{FF2B5EF4-FFF2-40B4-BE49-F238E27FC236}">
                    <a16:creationId xmlns:a16="http://schemas.microsoft.com/office/drawing/2014/main" id="{DB842F5F-21CB-6E29-A027-0A65AF6B662C}"/>
                  </a:ext>
                </a:extLst>
              </p:cNvPr>
              <p:cNvSpPr txBox="1">
                <a:spLocks noRot="1" noChangeAspect="1" noMove="1" noResize="1" noEditPoints="1" noAdjustHandles="1" noChangeArrowheads="1" noChangeShapeType="1" noTextEdit="1"/>
              </p:cNvSpPr>
              <p:nvPr/>
            </p:nvSpPr>
            <p:spPr>
              <a:xfrm>
                <a:off x="303289" y="5925750"/>
                <a:ext cx="6036551" cy="822469"/>
              </a:xfrm>
              <a:prstGeom prst="rect">
                <a:avLst/>
              </a:prstGeom>
              <a:blipFill>
                <a:blip r:embed="rId10"/>
                <a:stretch>
                  <a:fillRect l="-420" r="-31092" b="-12121"/>
                </a:stretch>
              </a:blipFill>
            </p:spPr>
            <p:txBody>
              <a:bodyPr/>
              <a:lstStyle/>
              <a:p>
                <a:r>
                  <a:rPr lang="en-GB">
                    <a:noFill/>
                  </a:rPr>
                  <a:t> </a:t>
                </a:r>
              </a:p>
            </p:txBody>
          </p:sp>
        </mc:Fallback>
      </mc:AlternateContent>
      <p:sp>
        <p:nvSpPr>
          <p:cNvPr id="14" name="TextBox 13">
            <a:extLst>
              <a:ext uri="{FF2B5EF4-FFF2-40B4-BE49-F238E27FC236}">
                <a16:creationId xmlns:a16="http://schemas.microsoft.com/office/drawing/2014/main" id="{F4FCBD1D-AECC-7B5B-AB10-363835A40048}"/>
              </a:ext>
            </a:extLst>
          </p:cNvPr>
          <p:cNvSpPr txBox="1"/>
          <p:nvPr/>
        </p:nvSpPr>
        <p:spPr>
          <a:xfrm>
            <a:off x="8247888" y="5219438"/>
            <a:ext cx="749808" cy="707886"/>
          </a:xfrm>
          <a:prstGeom prst="rect">
            <a:avLst/>
          </a:prstGeom>
          <a:noFill/>
        </p:spPr>
        <p:txBody>
          <a:bodyPr wrap="square">
            <a:spAutoFit/>
          </a:bodyPr>
          <a:lstStyle/>
          <a:p>
            <a:r>
              <a:rPr lang="en-GB" sz="4000" dirty="0"/>
              <a:t>✅</a:t>
            </a:r>
          </a:p>
        </p:txBody>
      </p:sp>
      <p:sp>
        <p:nvSpPr>
          <p:cNvPr id="17" name="TextBox 16">
            <a:extLst>
              <a:ext uri="{FF2B5EF4-FFF2-40B4-BE49-F238E27FC236}">
                <a16:creationId xmlns:a16="http://schemas.microsoft.com/office/drawing/2014/main" id="{630A9A46-965A-CC8C-C4AE-E2110EB9E132}"/>
              </a:ext>
            </a:extLst>
          </p:cNvPr>
          <p:cNvSpPr txBox="1"/>
          <p:nvPr/>
        </p:nvSpPr>
        <p:spPr>
          <a:xfrm>
            <a:off x="8257032" y="5969246"/>
            <a:ext cx="521208" cy="707886"/>
          </a:xfrm>
          <a:prstGeom prst="rect">
            <a:avLst/>
          </a:prstGeom>
          <a:noFill/>
        </p:spPr>
        <p:txBody>
          <a:bodyPr wrap="square">
            <a:spAutoFit/>
          </a:bodyPr>
          <a:lstStyle/>
          <a:p>
            <a:r>
              <a:rPr lang="en-GB" sz="4000" dirty="0"/>
              <a:t>❌</a:t>
            </a:r>
          </a:p>
        </p:txBody>
      </p:sp>
    </p:spTree>
    <p:extLst>
      <p:ext uri="{BB962C8B-B14F-4D97-AF65-F5344CB8AC3E}">
        <p14:creationId xmlns:p14="http://schemas.microsoft.com/office/powerpoint/2010/main" val="241979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6"/>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6"/>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11"/>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3" grpId="0"/>
      <p:bldP spid="13" grpId="0"/>
      <p:bldP spid="13" grpId="1"/>
      <p:bldP spid="6" grpId="0"/>
      <p:bldP spid="6" grpId="1"/>
      <p:bldP spid="16" grpId="0"/>
      <p:bldP spid="16" grpId="1"/>
      <p:bldP spid="4" grpId="0"/>
      <p:bldP spid="11" grpId="0"/>
      <p:bldP spid="11" grpId="1"/>
      <p:bldP spid="14" grpId="0"/>
      <p:bldP spid="17" grpId="0"/>
      <p:bldP spid="17" grpId="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7" ma:contentTypeDescription="Create a new document." ma:contentTypeScope="" ma:versionID="5e7b10d93fd15c8b5fedca9b8a502f6a">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dc2bd473038dc69bec9ce1f09dabd49b"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8DF14CD-FE4E-4B91-BA7F-219603BF8673}">
  <ds:schemaRefs>
    <ds:schemaRef ds:uri="http://schemas.openxmlformats.org/package/2006/metadata/core-properties"/>
    <ds:schemaRef ds:uri="http://www.w3.org/XML/1998/namespace"/>
    <ds:schemaRef ds:uri="http://purl.org/dc/terms/"/>
    <ds:schemaRef ds:uri="http://purl.org/dc/elements/1.1/"/>
    <ds:schemaRef ds:uri="http://schemas.microsoft.com/office/2006/documentManagement/types"/>
    <ds:schemaRef ds:uri="http://purl.org/dc/dcmitype/"/>
    <ds:schemaRef ds:uri="http://schemas.microsoft.com/office/infopath/2007/PartnerControls"/>
    <ds:schemaRef ds:uri="e7f29ac3-c74a-46a7-9e80-ec6458dc319f"/>
    <ds:schemaRef ds:uri="9dd66dd2-dc2f-4e10-8286-f1da66314693"/>
    <ds:schemaRef ds:uri="http://schemas.microsoft.com/office/2006/metadata/properties"/>
  </ds:schemaRefs>
</ds:datastoreItem>
</file>

<file path=customXml/itemProps2.xml><?xml version="1.0" encoding="utf-8"?>
<ds:datastoreItem xmlns:ds="http://schemas.openxmlformats.org/officeDocument/2006/customXml" ds:itemID="{301DB547-619B-4490-88AF-41B8D4B15D0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5100</TotalTime>
  <Words>5887</Words>
  <Application>Microsoft Macintosh PowerPoint</Application>
  <PresentationFormat>Widescreen</PresentationFormat>
  <Paragraphs>558</Paragraphs>
  <Slides>28</Slides>
  <Notes>25</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C4.3.8</vt:lpstr>
      <vt:lpstr>PowerPoint Presentation</vt:lpstr>
      <vt:lpstr>This is the fix-it portion of the lesson</vt:lpstr>
      <vt:lpstr>Limiting Reactants</vt:lpstr>
      <vt:lpstr>Limiting Reactants</vt:lpstr>
      <vt:lpstr>Limiting Reactants</vt:lpstr>
      <vt:lpstr>Is this correct?</vt:lpstr>
      <vt:lpstr>Describe how you would solve this question. </vt:lpstr>
      <vt:lpstr>Identify the mistake(s) in this working.</vt:lpstr>
      <vt:lpstr>Identify the mistake(s) in this working.</vt:lpstr>
      <vt:lpstr>Drill</vt:lpstr>
      <vt:lpstr>Drill answers</vt:lpstr>
      <vt:lpstr>PowerPoint Presentation</vt:lpstr>
      <vt:lpstr>PowerPoint Presentation</vt:lpstr>
      <vt:lpstr>PowerPoint Presentation</vt:lpstr>
      <vt:lpstr>Activity</vt:lpstr>
      <vt:lpstr>Answers</vt:lpstr>
      <vt:lpstr>Answers</vt:lpstr>
      <vt:lpstr>Answers</vt:lpstr>
      <vt:lpstr>Answers</vt:lpstr>
      <vt:lpstr>Answers</vt:lpstr>
      <vt:lpstr>Answers</vt:lpstr>
      <vt:lpstr>Answer the questions below.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380</cp:revision>
  <dcterms:created xsi:type="dcterms:W3CDTF">2019-03-21T11:24:14Z</dcterms:created>
  <dcterms:modified xsi:type="dcterms:W3CDTF">2023-11-15T15:51:29Z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